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32"/>
  </p:notesMasterIdLst>
  <p:handoutMasterIdLst>
    <p:handoutMasterId r:id="rId33"/>
  </p:handoutMasterIdLst>
  <p:sldIdLst>
    <p:sldId id="2145708098" r:id="rId2"/>
    <p:sldId id="2145708100" r:id="rId3"/>
    <p:sldId id="2145708099" r:id="rId4"/>
    <p:sldId id="2145708119" r:id="rId5"/>
    <p:sldId id="2145708072" r:id="rId6"/>
    <p:sldId id="2145708136" r:id="rId7"/>
    <p:sldId id="2145708194" r:id="rId8"/>
    <p:sldId id="2145708126" r:id="rId9"/>
    <p:sldId id="2145708129" r:id="rId10"/>
    <p:sldId id="2145708189" r:id="rId11"/>
    <p:sldId id="1097" r:id="rId12"/>
    <p:sldId id="1098" r:id="rId13"/>
    <p:sldId id="1099" r:id="rId14"/>
    <p:sldId id="869" r:id="rId15"/>
    <p:sldId id="1000" r:id="rId16"/>
    <p:sldId id="2145708162" r:id="rId17"/>
    <p:sldId id="2145708168" r:id="rId18"/>
    <p:sldId id="2145708170" r:id="rId19"/>
    <p:sldId id="2145708171" r:id="rId20"/>
    <p:sldId id="2145708130" r:id="rId21"/>
    <p:sldId id="2145708192" r:id="rId22"/>
    <p:sldId id="2145708193" r:id="rId23"/>
    <p:sldId id="2145708195" r:id="rId24"/>
    <p:sldId id="2145708088" r:id="rId25"/>
    <p:sldId id="306" r:id="rId26"/>
    <p:sldId id="2145708089" r:id="rId27"/>
    <p:sldId id="1141" r:id="rId28"/>
    <p:sldId id="2145708097" r:id="rId29"/>
    <p:sldId id="2145708197" r:id="rId30"/>
    <p:sldId id="2145708196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2F6"/>
    <a:srgbClr val="FFFFFF"/>
    <a:srgbClr val="000000"/>
    <a:srgbClr val="DEEAF6"/>
    <a:srgbClr val="9CC2E5"/>
    <a:srgbClr val="9CEAF6"/>
    <a:srgbClr val="1F4E79"/>
    <a:srgbClr val="153D69"/>
    <a:srgbClr val="EEE3EC"/>
    <a:srgbClr val="FBD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2636" autoAdjust="0"/>
  </p:normalViewPr>
  <p:slideViewPr>
    <p:cSldViewPr snapToGrid="0" snapToObjects="1">
      <p:cViewPr varScale="1">
        <p:scale>
          <a:sx n="100" d="100"/>
          <a:sy n="100" d="100"/>
        </p:scale>
        <p:origin x="18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1F95E-6687-6B4D-BA62-55666DB73C92}" type="doc">
      <dgm:prSet loTypeId="urn:microsoft.com/office/officeart/2005/8/layout/cycle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E15D665-1B3E-5C40-A4DD-BEC72C59845D}">
      <dgm:prSet phldrT="[Text]" custT="1"/>
      <dgm:spPr>
        <a:solidFill>
          <a:schemeClr val="accent2"/>
        </a:solidFill>
      </dgm:spPr>
      <dgm:t>
        <a:bodyPr anchor="t"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Tweede </a:t>
          </a:r>
          <a:r>
            <a:rPr lang="en-GB" sz="1800" kern="12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tumor</a:t>
          </a:r>
          <a:endParaRPr lang="en-GB" sz="1800" kern="1200" dirty="0">
            <a:solidFill>
              <a:prstClr val="white"/>
            </a:solidFill>
            <a:latin typeface="Abadi MT Condensed Light" panose="020B0306030101010103" pitchFamily="34" charset="77"/>
            <a:ea typeface="+mn-ea"/>
            <a:cs typeface="+mn-cs"/>
          </a:endParaRPr>
        </a:p>
      </dgm:t>
    </dgm:pt>
    <dgm:pt modelId="{5B28A68D-51A8-7841-9260-CAE1B85E824F}" type="parTrans" cxnId="{DC7F737B-87B7-7B4A-9697-3130208D1F35}">
      <dgm:prSet/>
      <dgm:spPr/>
      <dgm:t>
        <a:bodyPr/>
        <a:lstStyle/>
        <a:p>
          <a:endParaRPr lang="en-GB"/>
        </a:p>
      </dgm:t>
    </dgm:pt>
    <dgm:pt modelId="{1947D303-B5FC-3041-9423-20C6D0515C01}" type="sibTrans" cxnId="{DC7F737B-87B7-7B4A-9697-3130208D1F35}">
      <dgm:prSet/>
      <dgm:spPr/>
      <dgm:t>
        <a:bodyPr/>
        <a:lstStyle/>
        <a:p>
          <a:endParaRPr lang="en-GB"/>
        </a:p>
      </dgm:t>
    </dgm:pt>
    <dgm:pt modelId="{DF8F5BEA-D863-F741-A577-F89B2E3ADA9D}">
      <dgm:prSet phldrT="[Text]" custT="1"/>
      <dgm:spPr>
        <a:solidFill>
          <a:schemeClr val="accent2"/>
        </a:solidFill>
      </dgm:spPr>
      <dgm:t>
        <a:bodyPr anchor="t"/>
        <a:lstStyle/>
        <a:p>
          <a:pPr algn="r">
            <a:lnSpc>
              <a:spcPct val="100000"/>
            </a:lnSpc>
            <a:spcAft>
              <a:spcPts val="0"/>
            </a:spcAft>
          </a:pPr>
          <a:r>
            <a:rPr lang="en-GB" sz="1800" dirty="0" err="1">
              <a:latin typeface="Abadi MT Condensed Light" panose="020B0306030101010103" pitchFamily="34" charset="77"/>
            </a:rPr>
            <a:t>Orgaan</a:t>
          </a:r>
          <a:endParaRPr lang="en-GB" sz="1800" dirty="0">
            <a:latin typeface="Abadi MT Condensed Light" panose="020B0306030101010103" pitchFamily="34" charset="77"/>
          </a:endParaRPr>
        </a:p>
        <a:p>
          <a:pPr algn="r">
            <a:lnSpc>
              <a:spcPct val="90000"/>
            </a:lnSpc>
            <a:spcAft>
              <a:spcPts val="0"/>
            </a:spcAft>
          </a:pPr>
          <a:r>
            <a:rPr lang="en-GB" sz="1800" dirty="0" err="1">
              <a:latin typeface="Abadi MT Condensed Light" panose="020B0306030101010103" pitchFamily="34" charset="77"/>
            </a:rPr>
            <a:t>dysfunctie</a:t>
          </a:r>
          <a:endParaRPr lang="en-GB" sz="1800" dirty="0">
            <a:latin typeface="Abadi MT Condensed Light" panose="020B0306030101010103" pitchFamily="34" charset="77"/>
          </a:endParaRPr>
        </a:p>
        <a:p>
          <a:pPr algn="r">
            <a:lnSpc>
              <a:spcPct val="90000"/>
            </a:lnSpc>
            <a:spcAft>
              <a:spcPts val="0"/>
            </a:spcAft>
          </a:pPr>
          <a:r>
            <a:rPr lang="en-GB" sz="1800" dirty="0">
              <a:latin typeface="Abadi MT Condensed Light" panose="020B0306030101010103" pitchFamily="34" charset="77"/>
            </a:rPr>
            <a:t>Ogen, </a:t>
          </a:r>
          <a:r>
            <a:rPr lang="en-GB" sz="1800" dirty="0" err="1">
              <a:latin typeface="Abadi MT Condensed Light" panose="020B0306030101010103" pitchFamily="34" charset="77"/>
            </a:rPr>
            <a:t>oren</a:t>
          </a:r>
          <a:endParaRPr lang="en-GB" sz="1800" dirty="0">
            <a:latin typeface="Abadi MT Condensed Light" panose="020B0306030101010103" pitchFamily="34" charset="77"/>
          </a:endParaRPr>
        </a:p>
      </dgm:t>
    </dgm:pt>
    <dgm:pt modelId="{836B48B3-80BE-1B40-89C9-845631459BFE}" type="parTrans" cxnId="{751E1580-2AD6-3B49-B93A-DF40AB123C54}">
      <dgm:prSet/>
      <dgm:spPr/>
      <dgm:t>
        <a:bodyPr/>
        <a:lstStyle/>
        <a:p>
          <a:endParaRPr lang="en-GB"/>
        </a:p>
      </dgm:t>
    </dgm:pt>
    <dgm:pt modelId="{4633E097-A781-0E47-AC7B-1C34A6F3417E}" type="sibTrans" cxnId="{751E1580-2AD6-3B49-B93A-DF40AB123C54}">
      <dgm:prSet/>
      <dgm:spPr/>
      <dgm:t>
        <a:bodyPr/>
        <a:lstStyle/>
        <a:p>
          <a:endParaRPr lang="en-GB"/>
        </a:p>
      </dgm:t>
    </dgm:pt>
    <dgm:pt modelId="{A5D9B362-0B97-FB42-B010-F794254389EA}">
      <dgm:prSet phldrT="[Text]" custT="1"/>
      <dgm:spPr>
        <a:solidFill>
          <a:schemeClr val="accent2"/>
        </a:solidFill>
      </dgm:spPr>
      <dgm:t>
        <a:bodyPr anchor="b"/>
        <a:lstStyle/>
        <a:p>
          <a:pPr algn="r">
            <a:lnSpc>
              <a:spcPct val="100000"/>
            </a:lnSpc>
            <a:spcAft>
              <a:spcPts val="0"/>
            </a:spcAft>
          </a:pPr>
          <a:r>
            <a:rPr lang="en-GB" sz="1400" dirty="0">
              <a:latin typeface="Abadi MT Condensed Light" panose="020B0306030101010103" pitchFamily="34" charset="77"/>
            </a:rPr>
            <a:t>    </a:t>
          </a:r>
          <a:r>
            <a:rPr lang="en-GB" sz="1800" dirty="0">
              <a:latin typeface="Abadi MT Condensed Light" panose="020B0306030101010103" pitchFamily="34" charset="77"/>
            </a:rPr>
            <a:t>(Neuro) </a:t>
          </a:r>
        </a:p>
        <a:p>
          <a:pPr algn="r">
            <a:lnSpc>
              <a:spcPct val="100000"/>
            </a:lnSpc>
            <a:spcAft>
              <a:spcPts val="0"/>
            </a:spcAft>
          </a:pPr>
          <a:r>
            <a:rPr lang="en-GB" sz="1800" dirty="0" err="1">
              <a:latin typeface="Abadi MT Condensed Light" panose="020B0306030101010103" pitchFamily="34" charset="77"/>
            </a:rPr>
            <a:t>psychosociale</a:t>
          </a:r>
          <a:endParaRPr lang="en-GB" sz="1800" dirty="0">
            <a:latin typeface="Abadi MT Condensed Light" panose="020B0306030101010103" pitchFamily="34" charset="77"/>
          </a:endParaRPr>
        </a:p>
        <a:p>
          <a:pPr algn="r">
            <a:lnSpc>
              <a:spcPct val="100000"/>
            </a:lnSpc>
            <a:spcAft>
              <a:spcPts val="0"/>
            </a:spcAft>
          </a:pPr>
          <a:r>
            <a:rPr lang="en-GB" sz="1800" dirty="0" err="1">
              <a:latin typeface="Abadi MT Condensed Light" panose="020B0306030101010103" pitchFamily="34" charset="77"/>
            </a:rPr>
            <a:t>problemen</a:t>
          </a:r>
          <a:endParaRPr lang="en-GB" sz="1800" dirty="0">
            <a:latin typeface="Abadi MT Condensed Light" panose="020B0306030101010103" pitchFamily="34" charset="77"/>
          </a:endParaRPr>
        </a:p>
      </dgm:t>
    </dgm:pt>
    <dgm:pt modelId="{06CA8B92-2ABF-C240-B567-D2CD3AD19B0B}" type="parTrans" cxnId="{E64F4B24-D826-D24A-89B8-EF4EDCA9BA0B}">
      <dgm:prSet/>
      <dgm:spPr/>
      <dgm:t>
        <a:bodyPr/>
        <a:lstStyle/>
        <a:p>
          <a:endParaRPr lang="en-GB"/>
        </a:p>
      </dgm:t>
    </dgm:pt>
    <dgm:pt modelId="{3C049CE6-C051-BF4C-9785-B2AF9DE14619}" type="sibTrans" cxnId="{E64F4B24-D826-D24A-89B8-EF4EDCA9BA0B}">
      <dgm:prSet/>
      <dgm:spPr/>
      <dgm:t>
        <a:bodyPr/>
        <a:lstStyle/>
        <a:p>
          <a:endParaRPr lang="en-GB"/>
        </a:p>
      </dgm:t>
    </dgm:pt>
    <dgm:pt modelId="{FF3613CB-F24E-824F-B54C-BF7DD7E2F703}">
      <dgm:prSet phldrT="[Text]" custT="1"/>
      <dgm:spPr>
        <a:solidFill>
          <a:schemeClr val="accent2"/>
        </a:solidFill>
      </dgm:spPr>
      <dgm:t>
        <a:bodyPr anchor="b"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GB" sz="1800" dirty="0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Groei </a:t>
          </a:r>
          <a:r>
            <a:rPr lang="en-GB" sz="18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en</a:t>
          </a:r>
          <a:r>
            <a:rPr lang="en-GB" sz="1800" dirty="0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 </a:t>
          </a:r>
          <a:r>
            <a:rPr lang="en-GB" sz="18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bewegings</a:t>
          </a:r>
          <a:endParaRPr lang="en-GB" sz="1800" dirty="0">
            <a:solidFill>
              <a:prstClr val="white"/>
            </a:solidFill>
            <a:latin typeface="Abadi MT Condensed Light" panose="020B0306030101010103" pitchFamily="34" charset="77"/>
            <a:ea typeface="+mn-ea"/>
            <a:cs typeface="+mn-cs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GB" sz="18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problemen</a:t>
          </a:r>
          <a:endParaRPr lang="en-GB" sz="1800" dirty="0">
            <a:solidFill>
              <a:prstClr val="white"/>
            </a:solidFill>
            <a:latin typeface="Abadi MT Condensed Light" panose="020B0306030101010103" pitchFamily="34" charset="77"/>
            <a:ea typeface="+mn-ea"/>
            <a:cs typeface="+mn-cs"/>
          </a:endParaRPr>
        </a:p>
        <a:p>
          <a:pPr algn="l">
            <a:lnSpc>
              <a:spcPct val="100000"/>
            </a:lnSpc>
            <a:spcAft>
              <a:spcPts val="0"/>
            </a:spcAft>
            <a:buNone/>
          </a:pPr>
          <a:r>
            <a:rPr lang="en-GB" sz="18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Leefstijl</a:t>
          </a:r>
          <a:endParaRPr lang="en-GB" sz="1800" dirty="0">
            <a:latin typeface="Abadi MT Condensed Light" panose="020B0306030101010103" pitchFamily="34" charset="77"/>
          </a:endParaRPr>
        </a:p>
      </dgm:t>
    </dgm:pt>
    <dgm:pt modelId="{DD738A63-4034-3F49-8735-2D67A4A520BE}" type="parTrans" cxnId="{6D722A42-56A0-434C-840F-1F1D5CFA003A}">
      <dgm:prSet/>
      <dgm:spPr/>
      <dgm:t>
        <a:bodyPr/>
        <a:lstStyle/>
        <a:p>
          <a:endParaRPr lang="en-GB"/>
        </a:p>
      </dgm:t>
    </dgm:pt>
    <dgm:pt modelId="{C6318E78-6E3A-354A-8FDF-7690838D44A0}" type="sibTrans" cxnId="{6D722A42-56A0-434C-840F-1F1D5CFA003A}">
      <dgm:prSet/>
      <dgm:spPr/>
      <dgm:t>
        <a:bodyPr/>
        <a:lstStyle/>
        <a:p>
          <a:endParaRPr lang="en-GB"/>
        </a:p>
      </dgm:t>
    </dgm:pt>
    <dgm:pt modelId="{ADFB73BD-3CA4-DA4B-9287-13EF8BDA15CF}" type="pres">
      <dgm:prSet presAssocID="{A4B1F95E-6687-6B4D-BA62-55666DB73C9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C2A6254-A63B-D642-9C38-BE9DC294C7E1}" type="pres">
      <dgm:prSet presAssocID="{A4B1F95E-6687-6B4D-BA62-55666DB73C92}" presName="children" presStyleCnt="0"/>
      <dgm:spPr/>
    </dgm:pt>
    <dgm:pt modelId="{04E74C70-BECD-5141-892E-7DA8947022A8}" type="pres">
      <dgm:prSet presAssocID="{A4B1F95E-6687-6B4D-BA62-55666DB73C92}" presName="childPlaceholder" presStyleCnt="0"/>
      <dgm:spPr/>
    </dgm:pt>
    <dgm:pt modelId="{FB63C0DD-3881-E742-943A-4ECCE80ADCFF}" type="pres">
      <dgm:prSet presAssocID="{A4B1F95E-6687-6B4D-BA62-55666DB73C92}" presName="circle" presStyleCnt="0"/>
      <dgm:spPr/>
    </dgm:pt>
    <dgm:pt modelId="{50816014-AA0F-C64F-8F45-78941F52B3E4}" type="pres">
      <dgm:prSet presAssocID="{A4B1F95E-6687-6B4D-BA62-55666DB73C92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838829CD-5592-D844-8EEC-186D88E149D3}" type="pres">
      <dgm:prSet presAssocID="{A4B1F95E-6687-6B4D-BA62-55666DB73C92}" presName="quadrant2" presStyleLbl="node1" presStyleIdx="1" presStyleCnt="4" custLinFactNeighborX="735" custLinFactNeighborY="648">
        <dgm:presLayoutVars>
          <dgm:chMax val="1"/>
          <dgm:bulletEnabled val="1"/>
        </dgm:presLayoutVars>
      </dgm:prSet>
      <dgm:spPr/>
    </dgm:pt>
    <dgm:pt modelId="{34CD9802-F068-FC47-9677-0DB6ADB349C9}" type="pres">
      <dgm:prSet presAssocID="{A4B1F95E-6687-6B4D-BA62-55666DB73C92}" presName="quadrant3" presStyleLbl="node1" presStyleIdx="2" presStyleCnt="4" custScaleY="100242" custLinFactNeighborX="1067" custLinFactNeighborY="519">
        <dgm:presLayoutVars>
          <dgm:chMax val="1"/>
          <dgm:bulletEnabled val="1"/>
        </dgm:presLayoutVars>
      </dgm:prSet>
      <dgm:spPr/>
    </dgm:pt>
    <dgm:pt modelId="{DEE1F384-76A0-B048-BFC1-B8D02526C0FC}" type="pres">
      <dgm:prSet presAssocID="{A4B1F95E-6687-6B4D-BA62-55666DB73C9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2FC2BE9C-023C-B543-91A7-14C72CCBB030}" type="pres">
      <dgm:prSet presAssocID="{A4B1F95E-6687-6B4D-BA62-55666DB73C92}" presName="quadrantPlaceholder" presStyleCnt="0"/>
      <dgm:spPr/>
    </dgm:pt>
    <dgm:pt modelId="{6FD3ACB3-4323-1044-A0A6-E7C4661C150B}" type="pres">
      <dgm:prSet presAssocID="{A4B1F95E-6687-6B4D-BA62-55666DB73C92}" presName="center1" presStyleLbl="fgShp" presStyleIdx="0" presStyleCnt="2"/>
      <dgm:spPr/>
    </dgm:pt>
    <dgm:pt modelId="{4464DE1E-B27E-EA46-A5E5-B7D7C24ADE41}" type="pres">
      <dgm:prSet presAssocID="{A4B1F95E-6687-6B4D-BA62-55666DB73C92}" presName="center2" presStyleLbl="fgShp" presStyleIdx="1" presStyleCnt="2"/>
      <dgm:spPr/>
    </dgm:pt>
  </dgm:ptLst>
  <dgm:cxnLst>
    <dgm:cxn modelId="{297A9512-3B8B-6E4A-AA44-12042D7C201C}" type="presOf" srcId="{DF8F5BEA-D863-F741-A577-F89B2E3ADA9D}" destId="{838829CD-5592-D844-8EEC-186D88E149D3}" srcOrd="0" destOrd="0" presId="urn:microsoft.com/office/officeart/2005/8/layout/cycle4"/>
    <dgm:cxn modelId="{E64F4B24-D826-D24A-89B8-EF4EDCA9BA0B}" srcId="{A4B1F95E-6687-6B4D-BA62-55666DB73C92}" destId="{A5D9B362-0B97-FB42-B010-F794254389EA}" srcOrd="2" destOrd="0" parTransId="{06CA8B92-2ABF-C240-B567-D2CD3AD19B0B}" sibTransId="{3C049CE6-C051-BF4C-9785-B2AF9DE14619}"/>
    <dgm:cxn modelId="{6D722A42-56A0-434C-840F-1F1D5CFA003A}" srcId="{A4B1F95E-6687-6B4D-BA62-55666DB73C92}" destId="{FF3613CB-F24E-824F-B54C-BF7DD7E2F703}" srcOrd="3" destOrd="0" parTransId="{DD738A63-4034-3F49-8735-2D67A4A520BE}" sibTransId="{C6318E78-6E3A-354A-8FDF-7690838D44A0}"/>
    <dgm:cxn modelId="{DC7F737B-87B7-7B4A-9697-3130208D1F35}" srcId="{A4B1F95E-6687-6B4D-BA62-55666DB73C92}" destId="{8E15D665-1B3E-5C40-A4DD-BEC72C59845D}" srcOrd="0" destOrd="0" parTransId="{5B28A68D-51A8-7841-9260-CAE1B85E824F}" sibTransId="{1947D303-B5FC-3041-9423-20C6D0515C01}"/>
    <dgm:cxn modelId="{751E1580-2AD6-3B49-B93A-DF40AB123C54}" srcId="{A4B1F95E-6687-6B4D-BA62-55666DB73C92}" destId="{DF8F5BEA-D863-F741-A577-F89B2E3ADA9D}" srcOrd="1" destOrd="0" parTransId="{836B48B3-80BE-1B40-89C9-845631459BFE}" sibTransId="{4633E097-A781-0E47-AC7B-1C34A6F3417E}"/>
    <dgm:cxn modelId="{9A1B3086-0F0C-824B-A30F-41D4FB9E9745}" type="presOf" srcId="{FF3613CB-F24E-824F-B54C-BF7DD7E2F703}" destId="{DEE1F384-76A0-B048-BFC1-B8D02526C0FC}" srcOrd="0" destOrd="0" presId="urn:microsoft.com/office/officeart/2005/8/layout/cycle4"/>
    <dgm:cxn modelId="{A8FD56CF-35DB-9D4A-A6E4-859382EBBC73}" type="presOf" srcId="{A4B1F95E-6687-6B4D-BA62-55666DB73C92}" destId="{ADFB73BD-3CA4-DA4B-9287-13EF8BDA15CF}" srcOrd="0" destOrd="0" presId="urn:microsoft.com/office/officeart/2005/8/layout/cycle4"/>
    <dgm:cxn modelId="{81A09BD1-A557-0F4A-ADB4-4638A4437D54}" type="presOf" srcId="{A5D9B362-0B97-FB42-B010-F794254389EA}" destId="{34CD9802-F068-FC47-9677-0DB6ADB349C9}" srcOrd="0" destOrd="0" presId="urn:microsoft.com/office/officeart/2005/8/layout/cycle4"/>
    <dgm:cxn modelId="{67C43CE4-4074-8F4A-AAC5-2E52CEFA7B44}" type="presOf" srcId="{8E15D665-1B3E-5C40-A4DD-BEC72C59845D}" destId="{50816014-AA0F-C64F-8F45-78941F52B3E4}" srcOrd="0" destOrd="0" presId="urn:microsoft.com/office/officeart/2005/8/layout/cycle4"/>
    <dgm:cxn modelId="{164432B9-4D2B-1C4F-9421-B75877AFC860}" type="presParOf" srcId="{ADFB73BD-3CA4-DA4B-9287-13EF8BDA15CF}" destId="{0C2A6254-A63B-D642-9C38-BE9DC294C7E1}" srcOrd="0" destOrd="0" presId="urn:microsoft.com/office/officeart/2005/8/layout/cycle4"/>
    <dgm:cxn modelId="{978A7B33-57F0-1846-BDFC-6FB46AF12B02}" type="presParOf" srcId="{0C2A6254-A63B-D642-9C38-BE9DC294C7E1}" destId="{04E74C70-BECD-5141-892E-7DA8947022A8}" srcOrd="0" destOrd="0" presId="urn:microsoft.com/office/officeart/2005/8/layout/cycle4"/>
    <dgm:cxn modelId="{265D5DB3-6DEF-D049-88EA-31A1F2E9CCE3}" type="presParOf" srcId="{ADFB73BD-3CA4-DA4B-9287-13EF8BDA15CF}" destId="{FB63C0DD-3881-E742-943A-4ECCE80ADCFF}" srcOrd="1" destOrd="0" presId="urn:microsoft.com/office/officeart/2005/8/layout/cycle4"/>
    <dgm:cxn modelId="{F52F6FD2-B8DD-3E49-A752-06876B7CB5FB}" type="presParOf" srcId="{FB63C0DD-3881-E742-943A-4ECCE80ADCFF}" destId="{50816014-AA0F-C64F-8F45-78941F52B3E4}" srcOrd="0" destOrd="0" presId="urn:microsoft.com/office/officeart/2005/8/layout/cycle4"/>
    <dgm:cxn modelId="{9496F170-FCD9-3B46-A72D-5AAA26831115}" type="presParOf" srcId="{FB63C0DD-3881-E742-943A-4ECCE80ADCFF}" destId="{838829CD-5592-D844-8EEC-186D88E149D3}" srcOrd="1" destOrd="0" presId="urn:microsoft.com/office/officeart/2005/8/layout/cycle4"/>
    <dgm:cxn modelId="{AA5119BB-2016-4744-93CD-27E062DA93E5}" type="presParOf" srcId="{FB63C0DD-3881-E742-943A-4ECCE80ADCFF}" destId="{34CD9802-F068-FC47-9677-0DB6ADB349C9}" srcOrd="2" destOrd="0" presId="urn:microsoft.com/office/officeart/2005/8/layout/cycle4"/>
    <dgm:cxn modelId="{F5799E8C-1FD2-C94F-8051-CF33AFB31255}" type="presParOf" srcId="{FB63C0DD-3881-E742-943A-4ECCE80ADCFF}" destId="{DEE1F384-76A0-B048-BFC1-B8D02526C0FC}" srcOrd="3" destOrd="0" presId="urn:microsoft.com/office/officeart/2005/8/layout/cycle4"/>
    <dgm:cxn modelId="{CEEDA45C-FD74-BA40-B94E-8BC8AC45554A}" type="presParOf" srcId="{FB63C0DD-3881-E742-943A-4ECCE80ADCFF}" destId="{2FC2BE9C-023C-B543-91A7-14C72CCBB030}" srcOrd="4" destOrd="0" presId="urn:microsoft.com/office/officeart/2005/8/layout/cycle4"/>
    <dgm:cxn modelId="{86829A4B-F5FA-2042-AC08-12AE4ACAA59B}" type="presParOf" srcId="{ADFB73BD-3CA4-DA4B-9287-13EF8BDA15CF}" destId="{6FD3ACB3-4323-1044-A0A6-E7C4661C150B}" srcOrd="2" destOrd="0" presId="urn:microsoft.com/office/officeart/2005/8/layout/cycle4"/>
    <dgm:cxn modelId="{90B70107-D330-3E4B-B500-269269177EA2}" type="presParOf" srcId="{ADFB73BD-3CA4-DA4B-9287-13EF8BDA15CF}" destId="{4464DE1E-B27E-EA46-A5E5-B7D7C24ADE41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16014-AA0F-C64F-8F45-78941F52B3E4}">
      <dsp:nvSpPr>
        <dsp:cNvPr id="0" name=""/>
        <dsp:cNvSpPr/>
      </dsp:nvSpPr>
      <dsp:spPr>
        <a:xfrm>
          <a:off x="1088620" y="655612"/>
          <a:ext cx="2277161" cy="2277161"/>
        </a:xfrm>
        <a:prstGeom prst="pieWedg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Tweede </a:t>
          </a:r>
          <a:r>
            <a:rPr lang="en-GB" sz="1800" kern="12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tumor</a:t>
          </a:r>
          <a:endParaRPr lang="en-GB" sz="1800" kern="1200" dirty="0">
            <a:solidFill>
              <a:prstClr val="white"/>
            </a:solidFill>
            <a:latin typeface="Abadi MT Condensed Light" panose="020B0306030101010103" pitchFamily="34" charset="77"/>
            <a:ea typeface="+mn-ea"/>
            <a:cs typeface="+mn-cs"/>
          </a:endParaRPr>
        </a:p>
      </dsp:txBody>
      <dsp:txXfrm>
        <a:off x="1755585" y="1322577"/>
        <a:ext cx="1610196" cy="1610196"/>
      </dsp:txXfrm>
    </dsp:sp>
    <dsp:sp modelId="{838829CD-5592-D844-8EEC-186D88E149D3}">
      <dsp:nvSpPr>
        <dsp:cNvPr id="0" name=""/>
        <dsp:cNvSpPr/>
      </dsp:nvSpPr>
      <dsp:spPr>
        <a:xfrm rot="5400000">
          <a:off x="3487699" y="670368"/>
          <a:ext cx="2277161" cy="2277161"/>
        </a:xfrm>
        <a:prstGeom prst="pieWedg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 err="1">
              <a:latin typeface="Abadi MT Condensed Light" panose="020B0306030101010103" pitchFamily="34" charset="77"/>
            </a:rPr>
            <a:t>Orgaan</a:t>
          </a:r>
          <a:endParaRPr lang="en-GB" sz="1800" kern="1200" dirty="0">
            <a:latin typeface="Abadi MT Condensed Light" panose="020B0306030101010103" pitchFamily="34" charset="77"/>
          </a:endParaRP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 err="1">
              <a:latin typeface="Abadi MT Condensed Light" panose="020B0306030101010103" pitchFamily="34" charset="77"/>
            </a:rPr>
            <a:t>dysfunctie</a:t>
          </a:r>
          <a:endParaRPr lang="en-GB" sz="1800" kern="1200" dirty="0">
            <a:latin typeface="Abadi MT Condensed Light" panose="020B0306030101010103" pitchFamily="34" charset="77"/>
          </a:endParaRP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latin typeface="Abadi MT Condensed Light" panose="020B0306030101010103" pitchFamily="34" charset="77"/>
            </a:rPr>
            <a:t>Ogen, </a:t>
          </a:r>
          <a:r>
            <a:rPr lang="en-GB" sz="1800" kern="1200" dirty="0" err="1">
              <a:latin typeface="Abadi MT Condensed Light" panose="020B0306030101010103" pitchFamily="34" charset="77"/>
            </a:rPr>
            <a:t>oren</a:t>
          </a:r>
          <a:endParaRPr lang="en-GB" sz="1800" kern="1200" dirty="0">
            <a:latin typeface="Abadi MT Condensed Light" panose="020B0306030101010103" pitchFamily="34" charset="77"/>
          </a:endParaRPr>
        </a:p>
      </dsp:txBody>
      <dsp:txXfrm rot="-5400000">
        <a:off x="3487699" y="1337333"/>
        <a:ext cx="1610196" cy="1610196"/>
      </dsp:txXfrm>
    </dsp:sp>
    <dsp:sp modelId="{34CD9802-F068-FC47-9677-0DB6ADB349C9}">
      <dsp:nvSpPr>
        <dsp:cNvPr id="0" name=""/>
        <dsp:cNvSpPr/>
      </dsp:nvSpPr>
      <dsp:spPr>
        <a:xfrm rot="10800000">
          <a:off x="3495260" y="3047017"/>
          <a:ext cx="2277161" cy="2282672"/>
        </a:xfrm>
        <a:prstGeom prst="pieWedg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400" kern="1200" dirty="0">
              <a:latin typeface="Abadi MT Condensed Light" panose="020B0306030101010103" pitchFamily="34" charset="77"/>
            </a:rPr>
            <a:t>    </a:t>
          </a:r>
          <a:r>
            <a:rPr lang="en-GB" sz="1800" kern="1200" dirty="0">
              <a:latin typeface="Abadi MT Condensed Light" panose="020B0306030101010103" pitchFamily="34" charset="77"/>
            </a:rPr>
            <a:t>(Neuro) </a:t>
          </a:r>
        </a:p>
        <a:p>
          <a:pPr marL="0" lvl="0" indent="0" algn="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 err="1">
              <a:latin typeface="Abadi MT Condensed Light" panose="020B0306030101010103" pitchFamily="34" charset="77"/>
            </a:rPr>
            <a:t>psychosociale</a:t>
          </a:r>
          <a:endParaRPr lang="en-GB" sz="1800" kern="1200" dirty="0">
            <a:latin typeface="Abadi MT Condensed Light" panose="020B0306030101010103" pitchFamily="34" charset="77"/>
          </a:endParaRPr>
        </a:p>
        <a:p>
          <a:pPr marL="0" lvl="0" indent="0" algn="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 err="1">
              <a:latin typeface="Abadi MT Condensed Light" panose="020B0306030101010103" pitchFamily="34" charset="77"/>
            </a:rPr>
            <a:t>problemen</a:t>
          </a:r>
          <a:endParaRPr lang="en-GB" sz="1800" kern="1200" dirty="0">
            <a:latin typeface="Abadi MT Condensed Light" panose="020B0306030101010103" pitchFamily="34" charset="77"/>
          </a:endParaRPr>
        </a:p>
      </dsp:txBody>
      <dsp:txXfrm rot="10800000">
        <a:off x="3495260" y="3047017"/>
        <a:ext cx="1610196" cy="1614093"/>
      </dsp:txXfrm>
    </dsp:sp>
    <dsp:sp modelId="{DEE1F384-76A0-B048-BFC1-B8D02526C0FC}">
      <dsp:nvSpPr>
        <dsp:cNvPr id="0" name=""/>
        <dsp:cNvSpPr/>
      </dsp:nvSpPr>
      <dsp:spPr>
        <a:xfrm rot="16200000">
          <a:off x="1088620" y="3037954"/>
          <a:ext cx="2277161" cy="2277161"/>
        </a:xfrm>
        <a:prstGeom prst="pieWedg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Groei </a:t>
          </a:r>
          <a:r>
            <a:rPr lang="en-GB" sz="1800" kern="12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en</a:t>
          </a:r>
          <a:r>
            <a:rPr lang="en-GB" sz="1800" kern="1200" dirty="0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 </a:t>
          </a:r>
          <a:r>
            <a:rPr lang="en-GB" sz="1800" kern="12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bewegings</a:t>
          </a:r>
          <a:endParaRPr lang="en-GB" sz="1800" kern="1200" dirty="0">
            <a:solidFill>
              <a:prstClr val="white"/>
            </a:solidFill>
            <a:latin typeface="Abadi MT Condensed Light" panose="020B0306030101010103" pitchFamily="34" charset="77"/>
            <a:ea typeface="+mn-ea"/>
            <a:cs typeface="+mn-cs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problemen</a:t>
          </a:r>
          <a:endParaRPr lang="en-GB" sz="1800" kern="1200" dirty="0">
            <a:solidFill>
              <a:prstClr val="white"/>
            </a:solidFill>
            <a:latin typeface="Abadi MT Condensed Light" panose="020B0306030101010103" pitchFamily="34" charset="77"/>
            <a:ea typeface="+mn-ea"/>
            <a:cs typeface="+mn-cs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Abadi MT Condensed Light" panose="020B0306030101010103" pitchFamily="34" charset="77"/>
              <a:ea typeface="+mn-ea"/>
              <a:cs typeface="+mn-cs"/>
            </a:rPr>
            <a:t>Leefstijl</a:t>
          </a:r>
          <a:endParaRPr lang="en-GB" sz="1800" kern="1200" dirty="0">
            <a:latin typeface="Abadi MT Condensed Light" panose="020B0306030101010103" pitchFamily="34" charset="77"/>
          </a:endParaRPr>
        </a:p>
      </dsp:txBody>
      <dsp:txXfrm rot="5400000">
        <a:off x="1755585" y="3037954"/>
        <a:ext cx="1610196" cy="1610196"/>
      </dsp:txXfrm>
    </dsp:sp>
    <dsp:sp modelId="{6FD3ACB3-4323-1044-A0A6-E7C4661C150B}">
      <dsp:nvSpPr>
        <dsp:cNvPr id="0" name=""/>
        <dsp:cNvSpPr/>
      </dsp:nvSpPr>
      <dsp:spPr>
        <a:xfrm>
          <a:off x="3025259" y="2512051"/>
          <a:ext cx="786225" cy="68367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4DE1E-B27E-EA46-A5E5-B7D7C24ADE41}">
      <dsp:nvSpPr>
        <dsp:cNvPr id="0" name=""/>
        <dsp:cNvSpPr/>
      </dsp:nvSpPr>
      <dsp:spPr>
        <a:xfrm rot="10800000">
          <a:off x="3025259" y="2775003"/>
          <a:ext cx="786225" cy="68367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E1ECE-277F-4239-94B9-144E06CF330A}" type="datetimeFigureOut">
              <a:rPr lang="nl-NL" smtClean="0"/>
              <a:t>07-11-2025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BA8D5-B718-47C0-A1AE-00B47CAAFE0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068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0345D-E187-4748-9195-E51DA3CEF610}" type="datetimeFigureOut">
              <a:rPr lang="nl-NL" smtClean="0"/>
              <a:t>07-11-2025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7232C-70D9-814D-BB58-5C5F24F79B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5973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7232C-70D9-814D-BB58-5C5F24F79B7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995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6EBE8-08CF-1934-3C82-5AEC7F2BF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9DB631-6D4D-8559-2210-B6CA92305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B438E4-49A4-FF33-957C-F6E81244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AC93A-C880-EAF7-0E2A-AB83F2D16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7232C-70D9-814D-BB58-5C5F24F79B7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542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46A89-32D5-27D0-4E13-E66CA7CE0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A7ADC8-FDE2-0493-4268-5D153572F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F752B1-9093-8A33-C41A-473C0B372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NL" dirty="0"/>
              <a:t>ome of these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291D-E0D9-00B2-7D75-5D7779868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7232C-70D9-814D-BB58-5C5F24F79B7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148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</a:rPr>
              <a:t>Medical records </a:t>
            </a:r>
          </a:p>
          <a:p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L</a:t>
            </a:r>
            <a:r>
              <a:rPr lang="en-US" sz="1200" dirty="0">
                <a:solidFill>
                  <a:schemeClr val="tx2"/>
                </a:solidFill>
                <a:effectLst/>
              </a:rPr>
              <a:t>ate mortality</a:t>
            </a:r>
          </a:p>
          <a:p>
            <a:endParaRPr lang="en-US" sz="1200" dirty="0">
              <a:solidFill>
                <a:schemeClr val="tx2"/>
              </a:solidFill>
              <a:effectLst/>
            </a:endParaRPr>
          </a:p>
          <a:p>
            <a:r>
              <a:rPr lang="en-US" sz="1200" dirty="0">
                <a:solidFill>
                  <a:schemeClr val="tx2"/>
                </a:solidFill>
                <a:effectLst/>
              </a:rPr>
              <a:t>&gt;15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yrs</a:t>
            </a:r>
            <a:r>
              <a:rPr lang="en-US" sz="1200" dirty="0">
                <a:solidFill>
                  <a:schemeClr val="tx2"/>
                </a:solidFill>
                <a:effectLst/>
              </a:rPr>
              <a:t> after diagnosis: </a:t>
            </a:r>
          </a:p>
          <a:p>
            <a:r>
              <a:rPr lang="en-US" sz="1200" dirty="0">
                <a:solidFill>
                  <a:schemeClr val="tx2"/>
                </a:solidFill>
              </a:rPr>
              <a:t>Due to recurrence of childhood </a:t>
            </a:r>
            <a:r>
              <a:rPr lang="en-US" sz="1200" dirty="0">
                <a:solidFill>
                  <a:schemeClr val="tx2"/>
                </a:solidFill>
                <a:effectLst/>
              </a:rPr>
              <a:t>cancer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  <a:effectLst/>
              </a:rPr>
              <a:t>&gt;15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yrs</a:t>
            </a:r>
            <a:r>
              <a:rPr lang="en-US" sz="1200" dirty="0">
                <a:solidFill>
                  <a:schemeClr val="tx2"/>
                </a:solidFill>
                <a:effectLst/>
              </a:rPr>
              <a:t> after diagnosis: </a:t>
            </a:r>
          </a:p>
          <a:p>
            <a:r>
              <a:rPr lang="en-US" sz="1200" dirty="0">
                <a:solidFill>
                  <a:schemeClr val="tx2"/>
                </a:solidFill>
                <a:effectLst/>
              </a:rPr>
              <a:t>Due to potential late effects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7232C-70D9-814D-BB58-5C5F24F79B7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5699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7232C-70D9-814D-BB58-5C5F24F79B7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972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</a:t>
            </a:r>
          </a:p>
          <a:p>
            <a:r>
              <a:rPr lang="en-US" dirty="0"/>
              <a:t>Explanation could be explained higher number of CCSS treated with anthracyclines, with in a lower dose</a:t>
            </a:r>
          </a:p>
          <a:p>
            <a:endParaRPr lang="en-US" dirty="0"/>
          </a:p>
          <a:p>
            <a:r>
              <a:rPr lang="en-US" dirty="0"/>
              <a:t>Decrease </a:t>
            </a:r>
          </a:p>
          <a:p>
            <a:r>
              <a:rPr lang="en-US" dirty="0"/>
              <a:t>Better surveillance treatment for heart failure 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7232C-70D9-814D-BB58-5C5F24F79B7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021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7232C-70D9-814D-BB58-5C5F24F79B7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409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 dirty="0"/>
              <a:t>Verhoogde premies</a:t>
            </a:r>
            <a:endParaRPr lang="en-US" dirty="0"/>
          </a:p>
          <a:p>
            <a:pPr lvl="0"/>
            <a:r>
              <a:rPr lang="nl-NL" dirty="0"/>
              <a:t>Afwijzingen</a:t>
            </a:r>
            <a:endParaRPr lang="en-US" dirty="0"/>
          </a:p>
          <a:p>
            <a:pPr lvl="0"/>
            <a:r>
              <a:rPr lang="nl-NL" dirty="0"/>
              <a:t>Het moeten aanleveren van aanvullende documenten</a:t>
            </a:r>
            <a:endParaRPr lang="en-US" dirty="0"/>
          </a:p>
          <a:p>
            <a:pPr lvl="0"/>
            <a:r>
              <a:rPr lang="nl-NL" dirty="0"/>
              <a:t>Overstap beperkingen</a:t>
            </a:r>
            <a:endParaRPr lang="en-US" dirty="0"/>
          </a:p>
          <a:p>
            <a:pPr lvl="0"/>
            <a:r>
              <a:rPr lang="nl-NL" dirty="0"/>
              <a:t>Aangepaste voorwaarden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7232C-70D9-814D-BB58-5C5F24F79B7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295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AC8CD-A425-FD88-FBC4-0169CEA8D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9879D-A5FB-38ED-A6C5-19617480C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F5D2E-A645-A224-8074-258161258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D6365-BD33-AF3C-E542-6CED633DB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7232C-70D9-814D-BB58-5C5F24F79B75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519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84">
            <a:extLst>
              <a:ext uri="{FF2B5EF4-FFF2-40B4-BE49-F238E27FC236}">
                <a16:creationId xmlns:a16="http://schemas.microsoft.com/office/drawing/2014/main" id="{B00E7705-AEAB-6E4B-BACA-86E848EBC9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58" y="2516194"/>
            <a:ext cx="3613284" cy="182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6431213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882000" y="1176338"/>
            <a:ext cx="5310000" cy="53086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384194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4635070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91301" y="1176338"/>
            <a:ext cx="7100699" cy="53086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457495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 noProof="0"/>
              <a:t>Klik om de stijl te bewerken</a:t>
            </a:r>
            <a:endParaRPr lang="nl-NL" noProof="0" dirty="0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noProof="0" dirty="0" err="1"/>
              <a:t>Edit</a:t>
            </a:r>
            <a:r>
              <a:rPr lang="nl-NL" noProof="0" dirty="0"/>
              <a:t> </a:t>
            </a:r>
            <a:r>
              <a:rPr lang="nl-NL" noProof="0" dirty="0" err="1"/>
              <a:t>footnote</a:t>
            </a:r>
            <a:r>
              <a:rPr lang="nl-NL" noProof="0" dirty="0"/>
              <a:t> (source)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A9EF1F-1D5A-8343-8BB1-3394E34A4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6338"/>
            <a:ext cx="3754669" cy="53086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003A70"/>
              </a:buClr>
              <a:defRPr>
                <a:solidFill>
                  <a:srgbClr val="003A70"/>
                </a:solidFill>
                <a:latin typeface="+mn-lt"/>
              </a:defRPr>
            </a:lvl1pPr>
            <a:lvl2pPr>
              <a:buClr>
                <a:srgbClr val="003A70"/>
              </a:buClr>
              <a:defRPr sz="2000">
                <a:solidFill>
                  <a:srgbClr val="003A70"/>
                </a:solidFill>
                <a:latin typeface="+mn-lt"/>
              </a:defRPr>
            </a:lvl2pPr>
            <a:lvl3pPr>
              <a:buClr>
                <a:srgbClr val="003A70"/>
              </a:buClr>
              <a:defRPr sz="2000">
                <a:solidFill>
                  <a:srgbClr val="003A70"/>
                </a:solidFill>
                <a:latin typeface="+mn-lt"/>
              </a:defRPr>
            </a:lvl3pPr>
            <a:lvl4pPr>
              <a:buClr>
                <a:srgbClr val="003A70"/>
              </a:buClr>
              <a:defRPr sz="2000">
                <a:solidFill>
                  <a:srgbClr val="003A70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text</a:t>
            </a:r>
            <a:r>
              <a:rPr lang="nl-NL" noProof="0" dirty="0"/>
              <a:t> </a:t>
            </a:r>
            <a:r>
              <a:rPr lang="nl-NL" noProof="0" dirty="0" err="1"/>
              <a:t>styles</a:t>
            </a:r>
            <a:endParaRPr lang="nl-NL" noProof="0" dirty="0"/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842550F-7400-794C-86C6-D7600EC789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3693" y="1176338"/>
            <a:ext cx="8008307" cy="53086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251025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X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2316413" cy="5310000"/>
          </a:xfrm>
          <a:prstGeom prst="rect">
            <a:avLst/>
          </a:prstGeom>
        </p:spPr>
        <p:txBody>
          <a:bodyPr lIns="90000" anchor="ctr" anchorCtr="0">
            <a:normAutofit/>
          </a:bodyPr>
          <a:lstStyle>
            <a:lvl1pPr>
              <a:buClr>
                <a:srgbClr val="F67D21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775857" y="1176338"/>
            <a:ext cx="9416143" cy="53086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52334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176338"/>
            <a:ext cx="12192000" cy="53086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1879175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s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6431213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608400" y="1176338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6883800" y="1176338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83800" y="3898800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608400" y="3898800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145808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s 3x (Liggend 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6431213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3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6883800" y="1176337"/>
            <a:ext cx="53082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83800" y="3898800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608400" y="3898800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1647135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s 3x (Liggend On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6431213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2027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608400" y="1176338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6883800" y="1176338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83800" y="3898800"/>
            <a:ext cx="53082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691803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s 2x Lig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6431213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42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6885600" y="1176338"/>
            <a:ext cx="53064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85600" y="3898800"/>
            <a:ext cx="53064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89321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s 3x (Staand 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6431213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text</a:t>
            </a:r>
            <a:r>
              <a:rPr lang="nl-NL" noProof="0" dirty="0"/>
              <a:t> </a:t>
            </a:r>
            <a:r>
              <a:rPr lang="nl-NL" noProof="0" dirty="0" err="1"/>
              <a:t>styles</a:t>
            </a:r>
            <a:endParaRPr lang="nl-NL" noProof="0" dirty="0"/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608400" y="1176338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6883800" y="1176338"/>
            <a:ext cx="2584800" cy="5308869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608400" y="3898800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52846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 met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F854E5-718E-234D-8835-BEBD4772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755575"/>
            <a:ext cx="10825843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4" name="Afbeelding 84">
            <a:extLst>
              <a:ext uri="{FF2B5EF4-FFF2-40B4-BE49-F238E27FC236}">
                <a16:creationId xmlns:a16="http://schemas.microsoft.com/office/drawing/2014/main" id="{B00E7705-AEAB-6E4B-BACA-86E848EBC9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58" y="1797483"/>
            <a:ext cx="3613284" cy="1825612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086577" y="5306786"/>
            <a:ext cx="4018846" cy="440871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 smtClean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18 februari 2019</a:t>
            </a:r>
          </a:p>
        </p:txBody>
      </p:sp>
    </p:spTree>
    <p:extLst>
      <p:ext uri="{BB962C8B-B14F-4D97-AF65-F5344CB8AC3E}">
        <p14:creationId xmlns:p14="http://schemas.microsoft.com/office/powerpoint/2010/main" val="325489372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s 3x (Staand 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6431213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608400" y="1176338"/>
            <a:ext cx="2584800" cy="5308869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6883800" y="1176338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83800" y="3898800"/>
            <a:ext cx="2584800" cy="25848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2387775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s 2x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6431213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 noProof="0"/>
              <a:t>Klik om de stijl te bewerken</a:t>
            </a:r>
            <a:endParaRPr lang="nl-NL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608400" y="1176338"/>
            <a:ext cx="2584800" cy="5308869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6883800" y="1176338"/>
            <a:ext cx="2584800" cy="5308869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188904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Spac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8749870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42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2255784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Spac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6338"/>
            <a:ext cx="7737498" cy="53086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003A70"/>
              </a:buClr>
              <a:defRPr>
                <a:solidFill>
                  <a:schemeClr val="tx2"/>
                </a:solidFill>
              </a:defRPr>
            </a:lvl1pPr>
            <a:lvl2pPr>
              <a:buClr>
                <a:srgbClr val="003A70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3pPr>
            <a:lvl4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42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4061145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Spac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6431213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text</a:t>
            </a:r>
            <a:r>
              <a:rPr lang="nl-NL" noProof="0" dirty="0"/>
              <a:t> </a:t>
            </a:r>
            <a:r>
              <a:rPr lang="nl-NL" noProof="0" dirty="0" err="1"/>
              <a:t>styles</a:t>
            </a:r>
            <a:endParaRPr lang="nl-NL" noProof="0" dirty="0"/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 noProof="0"/>
              <a:t>Klik om de stijl te bewerken</a:t>
            </a:r>
            <a:endParaRPr lang="nl-NL" noProof="0" dirty="0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noProof="0" dirty="0" err="1"/>
              <a:t>Edit</a:t>
            </a:r>
            <a:r>
              <a:rPr lang="nl-NL" noProof="0" dirty="0"/>
              <a:t> </a:t>
            </a:r>
            <a:r>
              <a:rPr lang="nl-NL" noProof="0" dirty="0" err="1"/>
              <a:t>footnote</a:t>
            </a:r>
            <a:r>
              <a:rPr lang="nl-NL" noProof="0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3160546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Spac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6337"/>
            <a:ext cx="4635070" cy="5308601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003A70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3pPr>
            <a:lvl4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748720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Spac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6338"/>
            <a:ext cx="3754669" cy="53086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003A70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3pPr>
            <a:lvl4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892415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Space X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6338"/>
            <a:ext cx="2316413" cy="5308600"/>
          </a:xfrm>
          <a:prstGeom prst="rect">
            <a:avLst/>
          </a:prstGeom>
        </p:spPr>
        <p:txBody>
          <a:bodyPr lIns="90000" anchor="ctr" anchorCtr="0">
            <a:normAutofit/>
          </a:bodyPr>
          <a:lstStyle>
            <a:lvl1pPr>
              <a:buClr>
                <a:srgbClr val="003A70"/>
              </a:buClr>
              <a:defRPr sz="1600">
                <a:solidFill>
                  <a:schemeClr val="tx2"/>
                </a:solidFill>
              </a:defRPr>
            </a:lvl1pPr>
            <a:lvl2pPr>
              <a:buClr>
                <a:srgbClr val="003A70"/>
              </a:buClr>
              <a:defRPr sz="1600">
                <a:solidFill>
                  <a:schemeClr val="tx2"/>
                </a:solidFill>
              </a:defRPr>
            </a:lvl2pPr>
            <a:lvl3pPr>
              <a:buClr>
                <a:srgbClr val="003A70"/>
              </a:buClr>
              <a:defRPr sz="1600">
                <a:solidFill>
                  <a:schemeClr val="tx2"/>
                </a:solidFill>
              </a:defRPr>
            </a:lvl3pPr>
            <a:lvl4pPr>
              <a:buClr>
                <a:srgbClr val="003A70"/>
              </a:buCl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3869822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Space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681882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36903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for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4123E0-9781-F143-B9FA-C3838700AF6D}"/>
              </a:ext>
            </a:extLst>
          </p:cNvPr>
          <p:cNvSpPr/>
          <p:nvPr userDrawn="1"/>
        </p:nvSpPr>
        <p:spPr>
          <a:xfrm>
            <a:off x="0" y="6123211"/>
            <a:ext cx="12192000" cy="734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F854E5-718E-234D-8835-BEBD4772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841172"/>
            <a:ext cx="10825843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F6D72-36AB-6743-A243-4CD0AF970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5306786"/>
            <a:ext cx="10825843" cy="44087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8750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EB0-59BD-49A7-9830-9579766A03D2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2B1-8D95-43ED-9B68-2089E1F0F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44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60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NL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NL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NL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&lt;datum/tijd&gt;</a:t>
            </a:r>
            <a:endParaRPr lang="nl-NL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nl-NL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nl-NL" sz="1400" b="0" strike="noStrike" spc="-1">
                <a:solidFill>
                  <a:srgbClr val="000000"/>
                </a:solidFill>
                <a:latin typeface="Calibri"/>
              </a:rPr>
              <a:t>&lt;voettekst&gt;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NL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974563C-1B44-460C-A50E-A67505E0221A}" type="slidenum">
              <a:rPr lang="en-NL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nl-NL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L" sz="2800" b="0" strike="noStrike" spc="-1">
                <a:solidFill>
                  <a:schemeClr val="dk1"/>
                </a:solidFill>
                <a:latin typeface="Calibri"/>
              </a:rPr>
              <a:t>Klik om de opmaak van de overzichtstekst te bewerken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NL" sz="2000" b="0" strike="noStrike" spc="-1">
                <a:solidFill>
                  <a:schemeClr val="dk1"/>
                </a:solidFill>
                <a:latin typeface="Calibri"/>
              </a:rPr>
              <a:t>Tweede overzichtsniveau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L" sz="1800" b="0" strike="noStrike" spc="-1">
                <a:solidFill>
                  <a:schemeClr val="dk1"/>
                </a:solidFill>
                <a:latin typeface="Calibri"/>
              </a:rPr>
              <a:t>Derde overzichtsniveau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NL" sz="1800" b="0" strike="noStrike" spc="-1">
                <a:solidFill>
                  <a:schemeClr val="dk1"/>
                </a:solidFill>
                <a:latin typeface="Calibri"/>
              </a:rPr>
              <a:t>Vierde overzichtsniveau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L" sz="2000" b="0" strike="noStrike" spc="-1">
                <a:solidFill>
                  <a:schemeClr val="dk1"/>
                </a:solidFill>
                <a:latin typeface="Calibri"/>
              </a:rPr>
              <a:t>Vijfde overzichtsniveau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L" sz="2000" b="0" strike="noStrike" spc="-1">
                <a:solidFill>
                  <a:schemeClr val="dk1"/>
                </a:solidFill>
                <a:latin typeface="Calibri"/>
              </a:rPr>
              <a:t>Zesde overzichtsniveau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L" sz="2000" b="0" strike="noStrike" spc="-1">
                <a:solidFill>
                  <a:schemeClr val="dk1"/>
                </a:solidFill>
                <a:latin typeface="Calibri"/>
              </a:rPr>
              <a:t>Zevende overzichtsniveau</a:t>
            </a:r>
          </a:p>
        </p:txBody>
      </p:sp>
    </p:spTree>
    <p:extLst>
      <p:ext uri="{BB962C8B-B14F-4D97-AF65-F5344CB8AC3E}">
        <p14:creationId xmlns:p14="http://schemas.microsoft.com/office/powerpoint/2010/main" val="361839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/Foto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0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176338"/>
            <a:ext cx="12192000" cy="5681662"/>
          </a:xfrm>
        </p:spPr>
        <p:txBody>
          <a:bodyPr/>
          <a:lstStyle/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078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/Fotodia met Titel &amp; Subtitel ov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0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nl-NL" noProof="0"/>
              <a:t>Klik om de stijl te bewerken</a:t>
            </a:r>
            <a:endParaRPr lang="nl-NL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176338"/>
            <a:ext cx="12192000" cy="5681662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71A0B6D-132D-7546-969A-8C920BE14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176338"/>
            <a:ext cx="3204754" cy="794403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lIns="432000" tIns="180000" rIns="180000" bIns="180000" anchor="t">
            <a:spAutoFit/>
          </a:bodyPr>
          <a:lstStyle>
            <a:lvl1pPr algn="l">
              <a:defRPr sz="2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noProof="0"/>
              <a:t>Klik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3867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Groep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12816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1742800" y="12816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3485600" y="1281693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5228400" y="12816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6971200" y="12816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8714000" y="12816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0" y="30168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1742800" y="30168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3485600" y="30168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5228400" y="30168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6971200" y="30168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8714000" y="30168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4"/>
          </p:nvPr>
        </p:nvSpPr>
        <p:spPr>
          <a:xfrm>
            <a:off x="10465200" y="12816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7600" y="47520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1750400" y="47520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47"/>
          </p:nvPr>
        </p:nvSpPr>
        <p:spPr>
          <a:xfrm>
            <a:off x="3493200" y="47520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5236000" y="47520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49"/>
          </p:nvPr>
        </p:nvSpPr>
        <p:spPr>
          <a:xfrm>
            <a:off x="6978800" y="47520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0"/>
          </p:nvPr>
        </p:nvSpPr>
        <p:spPr>
          <a:xfrm>
            <a:off x="8721600" y="47520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10464400" y="47520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52"/>
          </p:nvPr>
        </p:nvSpPr>
        <p:spPr>
          <a:xfrm>
            <a:off x="61200" y="1400493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2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10464400" y="3016800"/>
            <a:ext cx="1735200" cy="1735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73" name="Text Placeholder 5"/>
          <p:cNvSpPr>
            <a:spLocks noGrp="1"/>
          </p:cNvSpPr>
          <p:nvPr>
            <p:ph type="body" sz="quarter" idx="54"/>
          </p:nvPr>
        </p:nvSpPr>
        <p:spPr>
          <a:xfrm>
            <a:off x="10525600" y="1400400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4" name="Text Placeholder 5"/>
          <p:cNvSpPr>
            <a:spLocks noGrp="1"/>
          </p:cNvSpPr>
          <p:nvPr>
            <p:ph type="body" sz="quarter" idx="55"/>
          </p:nvPr>
        </p:nvSpPr>
        <p:spPr>
          <a:xfrm>
            <a:off x="1805267" y="1400493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5" name="Text Placeholder 5"/>
          <p:cNvSpPr>
            <a:spLocks noGrp="1"/>
          </p:cNvSpPr>
          <p:nvPr>
            <p:ph type="body" sz="quarter" idx="56"/>
          </p:nvPr>
        </p:nvSpPr>
        <p:spPr>
          <a:xfrm>
            <a:off x="3549334" y="1400400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6" name="Text Placeholder 5"/>
          <p:cNvSpPr>
            <a:spLocks noGrp="1"/>
          </p:cNvSpPr>
          <p:nvPr>
            <p:ph type="body" sz="quarter" idx="57"/>
          </p:nvPr>
        </p:nvSpPr>
        <p:spPr>
          <a:xfrm>
            <a:off x="5293401" y="1400493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7" name="Text Placeholder 5"/>
          <p:cNvSpPr>
            <a:spLocks noGrp="1"/>
          </p:cNvSpPr>
          <p:nvPr>
            <p:ph type="body" sz="quarter" idx="58"/>
          </p:nvPr>
        </p:nvSpPr>
        <p:spPr>
          <a:xfrm>
            <a:off x="7037468" y="1400493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8" name="Text Placeholder 5"/>
          <p:cNvSpPr>
            <a:spLocks noGrp="1"/>
          </p:cNvSpPr>
          <p:nvPr>
            <p:ph type="body" sz="quarter" idx="59"/>
          </p:nvPr>
        </p:nvSpPr>
        <p:spPr>
          <a:xfrm>
            <a:off x="8781535" y="1400493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60"/>
          </p:nvPr>
        </p:nvSpPr>
        <p:spPr>
          <a:xfrm>
            <a:off x="61200" y="3135507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61"/>
          </p:nvPr>
        </p:nvSpPr>
        <p:spPr>
          <a:xfrm>
            <a:off x="10525600" y="3135414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62"/>
          </p:nvPr>
        </p:nvSpPr>
        <p:spPr>
          <a:xfrm>
            <a:off x="1805267" y="3135507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63"/>
          </p:nvPr>
        </p:nvSpPr>
        <p:spPr>
          <a:xfrm>
            <a:off x="3549334" y="3135414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64"/>
          </p:nvPr>
        </p:nvSpPr>
        <p:spPr>
          <a:xfrm>
            <a:off x="5293401" y="3135507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65"/>
          </p:nvPr>
        </p:nvSpPr>
        <p:spPr>
          <a:xfrm>
            <a:off x="7037468" y="3135507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66"/>
          </p:nvPr>
        </p:nvSpPr>
        <p:spPr>
          <a:xfrm>
            <a:off x="8781535" y="3135507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67"/>
          </p:nvPr>
        </p:nvSpPr>
        <p:spPr>
          <a:xfrm>
            <a:off x="61200" y="4838401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10525600" y="4838308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1805267" y="4838401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70"/>
          </p:nvPr>
        </p:nvSpPr>
        <p:spPr>
          <a:xfrm>
            <a:off x="3549334" y="4838308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71"/>
          </p:nvPr>
        </p:nvSpPr>
        <p:spPr>
          <a:xfrm>
            <a:off x="5293401" y="4838401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72"/>
          </p:nvPr>
        </p:nvSpPr>
        <p:spPr>
          <a:xfrm>
            <a:off x="7037468" y="4838401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73"/>
          </p:nvPr>
        </p:nvSpPr>
        <p:spPr>
          <a:xfrm>
            <a:off x="8781535" y="4838401"/>
            <a:ext cx="1612800" cy="358775"/>
          </a:xfrm>
        </p:spPr>
        <p:txBody>
          <a:bodyPr anchor="t" anchorCtr="0">
            <a:noAutofit/>
          </a:bodyPr>
          <a:lstStyle>
            <a:lvl1pPr>
              <a:lnSpc>
                <a:spcPts val="1100"/>
              </a:lnSpc>
              <a:spcBef>
                <a:spcPts val="0"/>
              </a:spcBef>
              <a:buFontTx/>
              <a:buNone/>
              <a:defRPr sz="700" b="1"/>
            </a:lvl1pPr>
            <a:lvl2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747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11464600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003A70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3pPr>
            <a:lvl4pPr>
              <a:buClr>
                <a:srgbClr val="003A70"/>
              </a:buCl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190954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8749870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42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201150" y="1176338"/>
            <a:ext cx="2990850" cy="53086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399265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FE44-F25F-D043-9FAE-600B89BE61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816" y="1177200"/>
            <a:ext cx="7737498" cy="5310000"/>
          </a:xfrm>
          <a:prstGeom prst="rect">
            <a:avLst/>
          </a:prstGeom>
        </p:spPr>
        <p:txBody>
          <a:bodyPr lIns="90000" anchor="ctr" anchorCtr="0"/>
          <a:lstStyle>
            <a:lvl1pPr>
              <a:buClr>
                <a:srgbClr val="F67D2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rgbClr val="1166B1"/>
                </a:solidFill>
              </a:defRPr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179BF02-1E8C-4343-B7F5-696CDFD7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42" y="-1"/>
            <a:ext cx="9990870" cy="131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203167" y="1176338"/>
            <a:ext cx="3988833" cy="5308600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6487200"/>
            <a:ext cx="8240400" cy="370800"/>
          </a:xfrm>
        </p:spPr>
        <p:txBody>
          <a:bodyPr tIns="97200" anchor="t">
            <a:noAutofit/>
          </a:bodyPr>
          <a:lstStyle>
            <a:lvl1pPr>
              <a:defRPr sz="1200" baseline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footnote</a:t>
            </a:r>
            <a:r>
              <a:rPr lang="nl-NL" dirty="0"/>
              <a:t> (source)</a:t>
            </a:r>
          </a:p>
        </p:txBody>
      </p:sp>
    </p:spTree>
    <p:extLst>
      <p:ext uri="{BB962C8B-B14F-4D97-AF65-F5344CB8AC3E}">
        <p14:creationId xmlns:p14="http://schemas.microsoft.com/office/powerpoint/2010/main" val="386904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4">
            <a:extLst>
              <a:ext uri="{FF2B5EF4-FFF2-40B4-BE49-F238E27FC236}">
                <a16:creationId xmlns:a16="http://schemas.microsoft.com/office/drawing/2014/main" id="{51FDBFFC-3DF4-7B48-A24F-3D08122777A4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469" y="293611"/>
            <a:ext cx="1416306" cy="7155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87095B-6554-6143-A951-D2EDC9F6A09D}"/>
              </a:ext>
            </a:extLst>
          </p:cNvPr>
          <p:cNvSpPr/>
          <p:nvPr userDrawn="1"/>
        </p:nvSpPr>
        <p:spPr>
          <a:xfrm>
            <a:off x="-2" y="6485206"/>
            <a:ext cx="12192001" cy="372794"/>
          </a:xfrm>
          <a:prstGeom prst="rect">
            <a:avLst/>
          </a:prstGeom>
          <a:solidFill>
            <a:srgbClr val="FB8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r>
              <a:rPr lang="nl-NL" sz="1400" dirty="0">
                <a:latin typeface="+mj-lt"/>
              </a:rPr>
              <a:t>|  Pag. </a:t>
            </a:r>
            <a:fld id="{3D6C8F56-DD42-5342-99C4-6E0104F8AD74}" type="slidenum">
              <a:rPr lang="nl-NL" sz="1400" smtClean="0">
                <a:latin typeface="+mj-lt"/>
              </a:rPr>
              <a:pPr algn="r"/>
              <a:t>‹#›</a:t>
            </a:fld>
            <a:r>
              <a:rPr lang="nl-NL" sz="1400" dirty="0">
                <a:latin typeface="+mj-lt"/>
              </a:rPr>
              <a:t> </a:t>
            </a: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27600" y="0"/>
            <a:ext cx="9990000" cy="1312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27600" y="1177200"/>
            <a:ext cx="11466000" cy="531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/>
              <a:t>5</a:t>
            </a:r>
            <a:endParaRPr lang="nl-NL" dirty="0"/>
          </a:p>
          <a:p>
            <a:pPr lvl="5"/>
            <a:r>
              <a:rPr lang="nl-NL" dirty="0"/>
              <a:t>6</a:t>
            </a:r>
          </a:p>
          <a:p>
            <a:pPr lvl="6"/>
            <a:r>
              <a:rPr lang="nl-NL" dirty="0"/>
              <a:t>7</a:t>
            </a:r>
          </a:p>
          <a:p>
            <a:pPr lvl="7"/>
            <a:r>
              <a:rPr lang="nl-NL" dirty="0"/>
              <a:t>8</a:t>
            </a:r>
          </a:p>
          <a:p>
            <a:pPr lvl="8"/>
            <a:r>
              <a:rPr lang="nl-NL" dirty="0"/>
              <a:t>9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-3" y="6492875"/>
            <a:ext cx="10961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nl-NL" sz="1400" kern="120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"/>
          </p:nvPr>
        </p:nvSpPr>
        <p:spPr>
          <a:xfrm>
            <a:off x="4176313" y="5306400"/>
            <a:ext cx="3839374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2000" kern="1200" smtClean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fld id="{CA86C2D5-2A8E-4A96-8113-7E22141E5A8B}" type="datetimeFigureOut">
              <a:rPr lang="nl-NL" smtClean="0"/>
              <a:pPr/>
              <a:t>07-11-2025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591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71" r:id="rId3"/>
    <p:sldLayoutId id="2147483749" r:id="rId4"/>
    <p:sldLayoutId id="2147483779" r:id="rId5"/>
    <p:sldLayoutId id="2147483764" r:id="rId6"/>
    <p:sldLayoutId id="2147483773" r:id="rId7"/>
    <p:sldLayoutId id="2147483728" r:id="rId8"/>
    <p:sldLayoutId id="2147483730" r:id="rId9"/>
    <p:sldLayoutId id="2147483729" r:id="rId10"/>
    <p:sldLayoutId id="2147483731" r:id="rId11"/>
    <p:sldLayoutId id="2147483780" r:id="rId12"/>
    <p:sldLayoutId id="2147483732" r:id="rId13"/>
    <p:sldLayoutId id="2147483774" r:id="rId14"/>
    <p:sldLayoutId id="2147483763" r:id="rId15"/>
    <p:sldLayoutId id="2147483733" r:id="rId16"/>
    <p:sldLayoutId id="2147483735" r:id="rId17"/>
    <p:sldLayoutId id="2147483742" r:id="rId18"/>
    <p:sldLayoutId id="2147483736" r:id="rId19"/>
    <p:sldLayoutId id="2147483767" r:id="rId20"/>
    <p:sldLayoutId id="2147483768" r:id="rId21"/>
    <p:sldLayoutId id="2147483782" r:id="rId22"/>
    <p:sldLayoutId id="2147483778" r:id="rId23"/>
    <p:sldLayoutId id="2147483781" r:id="rId24"/>
    <p:sldLayoutId id="2147483775" r:id="rId25"/>
    <p:sldLayoutId id="2147483776" r:id="rId26"/>
    <p:sldLayoutId id="2147483777" r:id="rId27"/>
    <p:sldLayoutId id="2147483769" r:id="rId28"/>
    <p:sldLayoutId id="2147483770" r:id="rId29"/>
    <p:sldLayoutId id="2147483792" r:id="rId30"/>
    <p:sldLayoutId id="2147483793" r:id="rId3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2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284400" indent="-2844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68800" indent="-2844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853200" indent="-2844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tabLst/>
        <a:defRPr lang="nl-NL"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137600" indent="-1762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137600" indent="-1762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1137600" indent="-1762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1137600" indent="-1762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1137600" indent="-1762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istockphoto.com/file_closeup/life/recreation/sports/675276_target_bullseye.php?id=675276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647A58C-34EA-78CA-194B-1F71F0F7A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0"/>
            <a:ext cx="9990870" cy="1314000"/>
          </a:xfrm>
        </p:spPr>
        <p:txBody>
          <a:bodyPr/>
          <a:lstStyle/>
          <a:p>
            <a:r>
              <a:rPr lang="en-US" dirty="0"/>
              <a:t>7 November 2025  VG </a:t>
            </a:r>
            <a:r>
              <a:rPr lang="en-US" dirty="0" err="1"/>
              <a:t>dagen</a:t>
            </a:r>
            <a:r>
              <a:rPr lang="en-US" dirty="0"/>
              <a:t> </a:t>
            </a:r>
          </a:p>
        </p:txBody>
      </p:sp>
      <p:pic>
        <p:nvPicPr>
          <p:cNvPr id="5" name="Picture 4" descr="A building with a lot of benches&#10;&#10;AI-generated content may be incorrect.">
            <a:extLst>
              <a:ext uri="{FF2B5EF4-FFF2-40B4-BE49-F238E27FC236}">
                <a16:creationId xmlns:a16="http://schemas.microsoft.com/office/drawing/2014/main" id="{854B1B8A-2455-EC0A-1C51-CF5274ABAC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638" b="10020"/>
          <a:stretch>
            <a:fillRect/>
          </a:stretch>
        </p:blipFill>
        <p:spPr>
          <a:xfrm>
            <a:off x="20" y="1176338"/>
            <a:ext cx="12191980" cy="5681662"/>
          </a:xfrm>
          <a:prstGeom prst="rect">
            <a:avLst/>
          </a:prstGeom>
          <a:noFill/>
        </p:spPr>
      </p:pic>
      <p:sp>
        <p:nvSpPr>
          <p:cNvPr id="12" name="Subtitle 3">
            <a:extLst>
              <a:ext uri="{FF2B5EF4-FFF2-40B4-BE49-F238E27FC236}">
                <a16:creationId xmlns:a16="http://schemas.microsoft.com/office/drawing/2014/main" id="{2B138235-27B7-2B3F-8CD4-190E61D91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3866" y="5180106"/>
            <a:ext cx="7228114" cy="1677894"/>
          </a:xfrm>
          <a:solidFill>
            <a:srgbClr val="FFFFFF"/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Prof Dr Leontien Kremer</a:t>
            </a:r>
          </a:p>
          <a:p>
            <a:pPr>
              <a:spcBef>
                <a:spcPts val="0"/>
              </a:spcBef>
            </a:pPr>
            <a:r>
              <a:rPr lang="en-US" dirty="0" err="1"/>
              <a:t>Hoogleraar</a:t>
            </a:r>
            <a:r>
              <a:rPr lang="en-US" dirty="0"/>
              <a:t> late </a:t>
            </a:r>
            <a:r>
              <a:rPr lang="en-US" dirty="0" err="1"/>
              <a:t>effecten</a:t>
            </a:r>
            <a:r>
              <a:rPr lang="en-US" dirty="0"/>
              <a:t> </a:t>
            </a:r>
            <a:r>
              <a:rPr lang="en-US" dirty="0" err="1"/>
              <a:t>kinderkanker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Prinses Máxima Center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kinderoncologie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21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CEF80-A204-07DB-9270-508F90494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B3715BC-2AB3-34EA-8D60-35DD3D4FFE62}"/>
              </a:ext>
            </a:extLst>
          </p:cNvPr>
          <p:cNvSpPr/>
          <p:nvPr/>
        </p:nvSpPr>
        <p:spPr>
          <a:xfrm>
            <a:off x="5865919" y="3931094"/>
            <a:ext cx="4156613" cy="2286000"/>
          </a:xfrm>
          <a:prstGeom prst="roundRect">
            <a:avLst/>
          </a:prstGeom>
          <a:solidFill>
            <a:schemeClr val="accent1">
              <a:alpha val="2001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DE4292D-6B3B-89A2-9D7C-A726556E013B}"/>
              </a:ext>
            </a:extLst>
          </p:cNvPr>
          <p:cNvSpPr/>
          <p:nvPr/>
        </p:nvSpPr>
        <p:spPr>
          <a:xfrm>
            <a:off x="5876450" y="1538292"/>
            <a:ext cx="4156613" cy="2286000"/>
          </a:xfrm>
          <a:prstGeom prst="roundRect">
            <a:avLst/>
          </a:prstGeom>
          <a:solidFill>
            <a:schemeClr val="accent1">
              <a:alpha val="2079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A9D6AC9-C07F-F955-54EB-0EF24A559868}"/>
              </a:ext>
            </a:extLst>
          </p:cNvPr>
          <p:cNvSpPr/>
          <p:nvPr/>
        </p:nvSpPr>
        <p:spPr>
          <a:xfrm>
            <a:off x="1444396" y="1562765"/>
            <a:ext cx="4156613" cy="2286000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3506F66-045D-6205-F9BB-504AD6C98EA5}"/>
              </a:ext>
            </a:extLst>
          </p:cNvPr>
          <p:cNvSpPr/>
          <p:nvPr/>
        </p:nvSpPr>
        <p:spPr>
          <a:xfrm>
            <a:off x="1462292" y="3940491"/>
            <a:ext cx="4215294" cy="2286000"/>
          </a:xfrm>
          <a:prstGeom prst="roundRect">
            <a:avLst/>
          </a:prstGeom>
          <a:solidFill>
            <a:schemeClr val="accent1">
              <a:alpha val="1978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E336AA4E-D44B-A995-E248-141ECD63DE1F}"/>
              </a:ext>
            </a:extLst>
          </p:cNvPr>
          <p:cNvGraphicFramePr/>
          <p:nvPr/>
        </p:nvGraphicFramePr>
        <p:xfrm>
          <a:off x="2348553" y="882290"/>
          <a:ext cx="6836745" cy="5970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24CD1BA4-7DFC-FB29-730F-FB6DC35A3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440" y="2898763"/>
            <a:ext cx="1119699" cy="11196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358FCF-C7E6-E08C-A727-E1B07BBA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               </a:t>
            </a:r>
            <a:r>
              <a:rPr lang="en-NL"/>
              <a:t>DCCSS LATER </a:t>
            </a:r>
            <a:r>
              <a:rPr lang="nl-NL" dirty="0"/>
              <a:t>studie onderwerpen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25086-1759-CF10-56B6-696E28AE8D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DDBF02-FF07-B828-80F7-0E7D8E106EDD}"/>
              </a:ext>
            </a:extLst>
          </p:cNvPr>
          <p:cNvSpPr/>
          <p:nvPr/>
        </p:nvSpPr>
        <p:spPr>
          <a:xfrm>
            <a:off x="4841962" y="2974016"/>
            <a:ext cx="1860138" cy="18644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nl-NL" dirty="0">
              <a:solidFill>
                <a:srgbClr val="219CD8">
                  <a:lumMod val="50000"/>
                </a:srgbClr>
              </a:solidFill>
              <a:latin typeface="Abadi MT Condensed Light" panose="020B0306030101010103" pitchFamily="34" charset="77"/>
              <a:ea typeface="GungsuhChe" panose="02030609000101010101" pitchFamily="49" charset="-127"/>
            </a:endParaRPr>
          </a:p>
          <a:p>
            <a:pPr lvl="0"/>
            <a:endParaRPr lang="nl-NL" dirty="0">
              <a:solidFill>
                <a:srgbClr val="219CD8">
                  <a:lumMod val="50000"/>
                </a:srgbClr>
              </a:solidFill>
              <a:latin typeface="Abadi MT Condensed Light" panose="020B0306030101010103" pitchFamily="34" charset="77"/>
              <a:ea typeface="GungsuhChe" panose="02030609000101010101" pitchFamily="49" charset="-127"/>
            </a:endParaRPr>
          </a:p>
          <a:p>
            <a:pPr lvl="0"/>
            <a:endParaRPr lang="nl-NL" dirty="0">
              <a:solidFill>
                <a:srgbClr val="219CD8">
                  <a:lumMod val="50000"/>
                </a:srgbClr>
              </a:solidFill>
              <a:latin typeface="Abadi MT Condensed Light" panose="020B0306030101010103" pitchFamily="34" charset="77"/>
              <a:ea typeface="GungsuhChe" panose="02030609000101010101" pitchFamily="49" charset="-127"/>
            </a:endParaRPr>
          </a:p>
          <a:p>
            <a:pPr lvl="0"/>
            <a:endParaRPr lang="nl-NL" dirty="0">
              <a:solidFill>
                <a:srgbClr val="219CD8">
                  <a:lumMod val="50000"/>
                </a:srgbClr>
              </a:solidFill>
              <a:latin typeface="Abadi MT Condensed Light" panose="020B0306030101010103" pitchFamily="34" charset="77"/>
              <a:ea typeface="GungsuhChe" panose="02030609000101010101" pitchFamily="49" charset="-127"/>
            </a:endParaRPr>
          </a:p>
          <a:p>
            <a:pPr lvl="0" algn="ctr"/>
            <a:r>
              <a:rPr lang="nl-NL" dirty="0" err="1">
                <a:solidFill>
                  <a:srgbClr val="219CD8">
                    <a:lumMod val="50000"/>
                  </a:srgbClr>
                </a:solidFill>
                <a:latin typeface="Abadi MT Condensed Light" panose="020B0306030101010103" pitchFamily="34" charset="77"/>
                <a:ea typeface="GungsuhChe" panose="02030609000101010101" pitchFamily="49" charset="-127"/>
              </a:rPr>
              <a:t>Survivors</a:t>
            </a:r>
            <a:r>
              <a:rPr lang="nl-NL" dirty="0">
                <a:solidFill>
                  <a:srgbClr val="219CD8">
                    <a:lumMod val="50000"/>
                  </a:srgbClr>
                </a:solidFill>
                <a:latin typeface="Abadi MT Condensed Light" panose="020B0306030101010103" pitchFamily="34" charset="77"/>
                <a:ea typeface="GungsuhChe" panose="02030609000101010101" pitchFamily="49" charset="-127"/>
              </a:rPr>
              <a:t> </a:t>
            </a:r>
          </a:p>
          <a:p>
            <a:pPr lvl="0" algn="ctr"/>
            <a:r>
              <a:rPr lang="nl-NL" dirty="0" err="1">
                <a:solidFill>
                  <a:srgbClr val="219CD8">
                    <a:lumMod val="50000"/>
                  </a:srgbClr>
                </a:solidFill>
                <a:latin typeface="Abadi MT Condensed Light" panose="020B0306030101010103" pitchFamily="34" charset="77"/>
                <a:ea typeface="GungsuhChe" panose="02030609000101010101" pitchFamily="49" charset="-127"/>
              </a:rPr>
              <a:t>Childhood</a:t>
            </a:r>
            <a:r>
              <a:rPr lang="nl-NL" dirty="0">
                <a:solidFill>
                  <a:srgbClr val="219CD8">
                    <a:lumMod val="50000"/>
                  </a:srgbClr>
                </a:solidFill>
                <a:latin typeface="Abadi MT Condensed Light" panose="020B0306030101010103" pitchFamily="34" charset="77"/>
                <a:ea typeface="GungsuhChe" panose="02030609000101010101" pitchFamily="49" charset="-127"/>
              </a:rPr>
              <a:t> Cancer</a:t>
            </a:r>
            <a:endParaRPr lang="nl-NL" sz="2000" dirty="0"/>
          </a:p>
          <a:p>
            <a:pPr algn="ctr"/>
            <a:endParaRPr lang="nl-NL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400329-D28F-126B-7041-D3F935B80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8469" y="3176816"/>
            <a:ext cx="953597" cy="6768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D23D48-810E-0CA6-45DE-E5287EAB36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5666" y="3884338"/>
            <a:ext cx="1119699" cy="11196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521AB5-1B59-5D04-2915-E23E95EE37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59206">
            <a:off x="3324384" y="2660933"/>
            <a:ext cx="1290158" cy="12901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9E73831-EB38-B193-C3D1-B49562B9F3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3536" y="3865054"/>
            <a:ext cx="957508" cy="9575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996E333-43F3-32FE-FB9A-A8920DD1A96B}"/>
              </a:ext>
            </a:extLst>
          </p:cNvPr>
          <p:cNvSpPr txBox="1"/>
          <p:nvPr/>
        </p:nvSpPr>
        <p:spPr>
          <a:xfrm>
            <a:off x="7652041" y="1494747"/>
            <a:ext cx="2191406" cy="252371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 fontScale="85000" lnSpcReduction="20000"/>
          </a:bodyPr>
          <a:lstStyle/>
          <a:p>
            <a:pPr algn="r">
              <a:lnSpc>
                <a:spcPct val="120000"/>
              </a:lnSpc>
            </a:pP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pPr algn="r">
              <a:lnSpc>
                <a:spcPct val="120000"/>
              </a:lnSpc>
            </a:pPr>
            <a:r>
              <a:rPr lang="nl-NL" sz="2300" dirty="0">
                <a:solidFill>
                  <a:schemeClr val="accent2"/>
                </a:solidFill>
                <a:latin typeface="DIN Condensed" pitchFamily="2" charset="0"/>
              </a:rPr>
              <a:t>3 Hart</a:t>
            </a:r>
            <a:r>
              <a:rPr lang="nl-NL" sz="2300" dirty="0">
                <a:solidFill>
                  <a:schemeClr val="tx2"/>
                </a:solidFill>
                <a:latin typeface="DIN Condensed" pitchFamily="2" charset="0"/>
              </a:rPr>
              <a:t> en vaat ziektes</a:t>
            </a:r>
            <a:endParaRPr lang="en-NL" sz="2300" dirty="0">
              <a:solidFill>
                <a:schemeClr val="tx2"/>
              </a:solidFill>
              <a:latin typeface="DIN Condensed" pitchFamily="2" charset="0"/>
            </a:endParaRPr>
          </a:p>
          <a:p>
            <a:pPr algn="r">
              <a:lnSpc>
                <a:spcPct val="120000"/>
              </a:lnSpc>
            </a:pPr>
            <a:r>
              <a:rPr lang="nl-NL" sz="2300" dirty="0">
                <a:solidFill>
                  <a:schemeClr val="tx2"/>
                </a:solidFill>
                <a:latin typeface="DIN Condensed" pitchFamily="2" charset="0"/>
              </a:rPr>
              <a:t>Hormoon afwijkingen</a:t>
            </a:r>
            <a:endParaRPr lang="en-NL" sz="2300" dirty="0">
              <a:solidFill>
                <a:schemeClr val="tx2"/>
              </a:solidFill>
              <a:latin typeface="DIN Condensed" pitchFamily="2" charset="0"/>
            </a:endParaRPr>
          </a:p>
          <a:p>
            <a:pPr algn="r">
              <a:lnSpc>
                <a:spcPct val="120000"/>
              </a:lnSpc>
            </a:pPr>
            <a:r>
              <a:rPr lang="nl-NL" sz="2300" dirty="0">
                <a:solidFill>
                  <a:schemeClr val="tx2"/>
                </a:solidFill>
                <a:latin typeface="DIN Condensed" pitchFamily="2" charset="0"/>
              </a:rPr>
              <a:t>Long ziekte</a:t>
            </a:r>
            <a:endParaRPr lang="en-NL" sz="2300" dirty="0">
              <a:solidFill>
                <a:schemeClr val="tx2"/>
              </a:solidFill>
              <a:latin typeface="DIN Condensed" pitchFamily="2" charset="0"/>
            </a:endParaRPr>
          </a:p>
          <a:p>
            <a:pPr algn="r">
              <a:lnSpc>
                <a:spcPct val="120000"/>
              </a:lnSpc>
            </a:pPr>
            <a:r>
              <a:rPr lang="nl-NL" sz="2300" dirty="0">
                <a:solidFill>
                  <a:schemeClr val="tx2"/>
                </a:solidFill>
                <a:latin typeface="DIN Condensed" pitchFamily="2" charset="0"/>
              </a:rPr>
              <a:t>Nier ziekte</a:t>
            </a:r>
            <a:endParaRPr lang="en-NL" sz="2300" dirty="0">
              <a:solidFill>
                <a:schemeClr val="tx2"/>
              </a:solidFill>
              <a:latin typeface="DIN Condensed" pitchFamily="2" charset="0"/>
            </a:endParaRPr>
          </a:p>
          <a:p>
            <a:pPr algn="r">
              <a:lnSpc>
                <a:spcPct val="120000"/>
              </a:lnSpc>
            </a:pPr>
            <a:r>
              <a:rPr lang="nl-NL" sz="2300" dirty="0">
                <a:solidFill>
                  <a:schemeClr val="accent2"/>
                </a:solidFill>
                <a:latin typeface="DIN Condensed" pitchFamily="2" charset="0"/>
              </a:rPr>
              <a:t>4 Vruchtbaarheid</a:t>
            </a:r>
            <a:endParaRPr lang="en-NL" sz="2300" dirty="0">
              <a:solidFill>
                <a:schemeClr val="accent2"/>
              </a:solidFill>
              <a:latin typeface="DIN Condensed" pitchFamily="2" charset="0"/>
            </a:endParaRPr>
          </a:p>
          <a:p>
            <a:pPr algn="r">
              <a:lnSpc>
                <a:spcPct val="120000"/>
              </a:lnSpc>
            </a:pPr>
            <a:r>
              <a:rPr lang="nl-NL" sz="2300" dirty="0">
                <a:solidFill>
                  <a:schemeClr val="tx2"/>
                </a:solidFill>
                <a:latin typeface="DIN Condensed" pitchFamily="2" charset="0"/>
              </a:rPr>
              <a:t>Gehoorschade</a:t>
            </a:r>
            <a:endParaRPr lang="en-NL" sz="2300" dirty="0">
              <a:solidFill>
                <a:schemeClr val="tx2"/>
              </a:solidFill>
              <a:latin typeface="DIN Condensed" pitchFamily="2" charset="0"/>
            </a:endParaRPr>
          </a:p>
          <a:p>
            <a:pPr algn="r">
              <a:lnSpc>
                <a:spcPct val="120000"/>
              </a:lnSpc>
            </a:pPr>
            <a:r>
              <a:rPr lang="en-NL" sz="2100" dirty="0">
                <a:solidFill>
                  <a:schemeClr val="tx2"/>
                </a:solidFill>
                <a:latin typeface="DIN Condensed" pitchFamily="2" charset="0"/>
              </a:rPr>
              <a:t>Cataract</a:t>
            </a:r>
          </a:p>
          <a:p>
            <a:pPr algn="r"/>
            <a:endParaRPr lang="en-NL" sz="2000" dirty="0">
              <a:solidFill>
                <a:schemeClr val="tx2"/>
              </a:solidFill>
            </a:endParaRPr>
          </a:p>
          <a:p>
            <a:pPr algn="r"/>
            <a:endParaRPr lang="en-NL" sz="2000" dirty="0">
              <a:solidFill>
                <a:schemeClr val="tx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67D3C0-BABD-7BF7-DAAC-FCBB47F7CFA8}"/>
              </a:ext>
            </a:extLst>
          </p:cNvPr>
          <p:cNvSpPr txBox="1"/>
          <p:nvPr/>
        </p:nvSpPr>
        <p:spPr>
          <a:xfrm>
            <a:off x="7856768" y="5518510"/>
            <a:ext cx="2191406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 lnSpcReduction="10000"/>
          </a:bodyPr>
          <a:lstStyle/>
          <a:p>
            <a:pPr algn="r"/>
            <a:r>
              <a:rPr lang="nl-NL" sz="2000" dirty="0">
                <a:solidFill>
                  <a:schemeClr val="accent2"/>
                </a:solidFill>
                <a:latin typeface="DIN Condensed" pitchFamily="2" charset="0"/>
              </a:rPr>
              <a:t>5. Vermoeidheid</a:t>
            </a:r>
          </a:p>
          <a:p>
            <a:pPr algn="r"/>
            <a:r>
              <a:rPr lang="nl-NL" sz="2000" dirty="0">
                <a:solidFill>
                  <a:schemeClr val="accent2"/>
                </a:solidFill>
                <a:latin typeface="DIN Condensed" pitchFamily="2" charset="0"/>
              </a:rPr>
              <a:t>Psychosociale uitkomsten</a:t>
            </a:r>
          </a:p>
          <a:p>
            <a:pPr algn="r"/>
            <a:r>
              <a:rPr lang="nl-NL" sz="2000" dirty="0" err="1">
                <a:solidFill>
                  <a:schemeClr val="tx2"/>
                </a:solidFill>
                <a:latin typeface="DIN Condensed" pitchFamily="2" charset="0"/>
              </a:rPr>
              <a:t>Nurospsychologische</a:t>
            </a:r>
            <a:r>
              <a:rPr lang="nl-NL" sz="2000" dirty="0">
                <a:solidFill>
                  <a:schemeClr val="tx2"/>
                </a:solidFill>
                <a:latin typeface="DIN Condensed" pitchFamily="2" charset="0"/>
              </a:rPr>
              <a:t> uitkomsten</a:t>
            </a: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pPr algn="r"/>
            <a:endParaRPr lang="en-NL" sz="2000" dirty="0">
              <a:solidFill>
                <a:schemeClr val="tx2"/>
              </a:solidFill>
            </a:endParaRPr>
          </a:p>
          <a:p>
            <a:pPr algn="r"/>
            <a:endParaRPr lang="en-NL" sz="2000" dirty="0">
              <a:solidFill>
                <a:schemeClr val="tx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CFB159-F140-822C-8ADB-BCB026129D0F}"/>
              </a:ext>
            </a:extLst>
          </p:cNvPr>
          <p:cNvSpPr txBox="1"/>
          <p:nvPr/>
        </p:nvSpPr>
        <p:spPr>
          <a:xfrm>
            <a:off x="1511319" y="5084224"/>
            <a:ext cx="2191406" cy="1412373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DIN Condensed" pitchFamily="2" charset="0"/>
              </a:rPr>
              <a:t>Leefstijl</a:t>
            </a: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r>
              <a:rPr lang="nl-NL" sz="2000" dirty="0">
                <a:solidFill>
                  <a:schemeClr val="tx2"/>
                </a:solidFill>
                <a:latin typeface="DIN Condensed" pitchFamily="2" charset="0"/>
              </a:rPr>
              <a:t>Bot afwijkingen</a:t>
            </a: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r>
              <a:rPr lang="nl-NL" sz="2000" dirty="0">
                <a:solidFill>
                  <a:schemeClr val="tx2"/>
                </a:solidFill>
                <a:latin typeface="DIN Condensed" pitchFamily="2" charset="0"/>
              </a:rPr>
              <a:t>Versnelde veroudering</a:t>
            </a: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pPr algn="r"/>
            <a:endParaRPr lang="en-NL" sz="2000" dirty="0">
              <a:solidFill>
                <a:schemeClr val="tx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DB8F0D-B25C-CC05-BDD9-544EA5ECF892}"/>
              </a:ext>
            </a:extLst>
          </p:cNvPr>
          <p:cNvSpPr txBox="1"/>
          <p:nvPr/>
        </p:nvSpPr>
        <p:spPr>
          <a:xfrm>
            <a:off x="1457316" y="1201965"/>
            <a:ext cx="3201273" cy="222703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r>
              <a:rPr lang="nl-NL" sz="2000" dirty="0">
                <a:solidFill>
                  <a:schemeClr val="accent2"/>
                </a:solidFill>
                <a:latin typeface="DIN Condensed" pitchFamily="2" charset="0"/>
              </a:rPr>
              <a:t>2 Tweede tumoren </a:t>
            </a:r>
            <a:r>
              <a:rPr lang="nl-NL" sz="2000" dirty="0">
                <a:solidFill>
                  <a:schemeClr val="tx2"/>
                </a:solidFill>
                <a:latin typeface="DIN Condensed" pitchFamily="2" charset="0"/>
              </a:rPr>
              <a:t>bijvoorbeeld:</a:t>
            </a: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  <a:latin typeface="DIN Condensed" pitchFamily="2" charset="0"/>
              </a:rPr>
              <a:t>Borstkanker</a:t>
            </a: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  <a:latin typeface="DIN Condensed" pitchFamily="2" charset="0"/>
              </a:rPr>
              <a:t>Darmkanker </a:t>
            </a: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  <a:latin typeface="DIN Condensed" pitchFamily="2" charset="0"/>
              </a:rPr>
              <a:t>Huidkanker</a:t>
            </a: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  <a:latin typeface="DIN Condensed" pitchFamily="2" charset="0"/>
              </a:rPr>
              <a:t>Meningeoom</a:t>
            </a:r>
            <a:endParaRPr lang="en-NL" sz="2000" dirty="0">
              <a:solidFill>
                <a:schemeClr val="tx2"/>
              </a:solidFill>
              <a:latin typeface="DIN Condensed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DC147-C0A4-ACA2-4111-BB6494D19759}"/>
              </a:ext>
            </a:extLst>
          </p:cNvPr>
          <p:cNvSpPr/>
          <p:nvPr/>
        </p:nvSpPr>
        <p:spPr>
          <a:xfrm>
            <a:off x="4422234" y="959453"/>
            <a:ext cx="2792084" cy="6124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accent2"/>
                </a:solidFill>
                <a:latin typeface="DIN Condensed" pitchFamily="2" charset="0"/>
              </a:rPr>
              <a:t>1 Sterfte &amp; ziektelast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5CD450-690A-EB8D-E580-3509FCA2E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4148" y="1069880"/>
            <a:ext cx="1846903" cy="41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FDA8B1-D2CE-0DCE-C0DA-A8A090CC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1a </a:t>
            </a:r>
            <a:r>
              <a:rPr lang="nl-NL" dirty="0"/>
              <a:t>Sterfte</a:t>
            </a:r>
            <a:r>
              <a:rPr lang="en-NL"/>
              <a:t>: </a:t>
            </a:r>
            <a:r>
              <a:rPr lang="en-NL" dirty="0"/>
              <a:t>DCCSS </a:t>
            </a:r>
            <a:r>
              <a:rPr lang="en-NL"/>
              <a:t>LATER </a:t>
            </a:r>
            <a:r>
              <a:rPr lang="nl-NL" dirty="0"/>
              <a:t>1 Medisch dossier en </a:t>
            </a:r>
            <a:r>
              <a:rPr lang="nl-NL" dirty="0" err="1"/>
              <a:t>linkage</a:t>
            </a:r>
            <a:r>
              <a:rPr lang="nl-NL" dirty="0"/>
              <a:t> 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8E44D-0ED9-70AB-48EA-7ECE055592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/>
              <a:t>Kilsdonk</a:t>
            </a:r>
            <a:r>
              <a:rPr lang="nl-NL" dirty="0"/>
              <a:t> E </a:t>
            </a:r>
            <a:r>
              <a:rPr lang="en-NL"/>
              <a:t> </a:t>
            </a:r>
            <a:r>
              <a:rPr lang="nl-NL" dirty="0"/>
              <a:t>Cancer </a:t>
            </a:r>
            <a:r>
              <a:rPr lang="nl-NL" dirty="0" err="1"/>
              <a:t>investigation</a:t>
            </a:r>
            <a:r>
              <a:rPr lang="nl-NL" dirty="0"/>
              <a:t> </a:t>
            </a:r>
            <a:r>
              <a:rPr lang="en-NL"/>
              <a:t>2022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AE8AB-4D92-4BED-9D29-074B2EC77025}"/>
              </a:ext>
            </a:extLst>
          </p:cNvPr>
          <p:cNvSpPr txBox="1"/>
          <p:nvPr/>
        </p:nvSpPr>
        <p:spPr>
          <a:xfrm>
            <a:off x="3048000" y="32542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D2EEDF-8EBC-0BF8-6604-81E534522FE5}"/>
              </a:ext>
            </a:extLst>
          </p:cNvPr>
          <p:cNvSpPr txBox="1"/>
          <p:nvPr/>
        </p:nvSpPr>
        <p:spPr>
          <a:xfrm>
            <a:off x="2716696" y="2135299"/>
            <a:ext cx="1444487" cy="6344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endParaRPr lang="en-NL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7283D7-49A2-DDBF-B842-16A299FB8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" y="2428407"/>
            <a:ext cx="6093027" cy="38645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5FA399-DF03-89AE-DD53-3BBB14B1301A}"/>
              </a:ext>
            </a:extLst>
          </p:cNvPr>
          <p:cNvSpPr txBox="1"/>
          <p:nvPr/>
        </p:nvSpPr>
        <p:spPr>
          <a:xfrm>
            <a:off x="5813808" y="5047851"/>
            <a:ext cx="914400" cy="25927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 fontScale="62500" lnSpcReduction="20000"/>
          </a:bodyPr>
          <a:lstStyle/>
          <a:p>
            <a:pPr algn="l"/>
            <a:r>
              <a:rPr lang="nl-NL" sz="2000" dirty="0">
                <a:solidFill>
                  <a:srgbClr val="FB8203"/>
                </a:solidFill>
              </a:rPr>
              <a:t>Recidief</a:t>
            </a:r>
            <a:endParaRPr lang="en-NL" sz="2000" dirty="0">
              <a:solidFill>
                <a:srgbClr val="FB8203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781022-5209-78E7-FB77-319A4FB03AB8}"/>
              </a:ext>
            </a:extLst>
          </p:cNvPr>
          <p:cNvSpPr txBox="1"/>
          <p:nvPr/>
        </p:nvSpPr>
        <p:spPr>
          <a:xfrm>
            <a:off x="5813808" y="4597911"/>
            <a:ext cx="914400" cy="25927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 fontScale="62500" lnSpcReduction="20000"/>
          </a:bodyPr>
          <a:lstStyle/>
          <a:p>
            <a:pPr algn="l"/>
            <a:r>
              <a:rPr lang="en-US" sz="2000" dirty="0">
                <a:solidFill>
                  <a:srgbClr val="FB8203"/>
                </a:solidFill>
              </a:rPr>
              <a:t>Tweede tumor</a:t>
            </a:r>
            <a:endParaRPr lang="en-NL" sz="2000" dirty="0">
              <a:solidFill>
                <a:srgbClr val="FB820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E223C8-B6A2-86F8-9599-9070AF37CCC3}"/>
              </a:ext>
            </a:extLst>
          </p:cNvPr>
          <p:cNvSpPr txBox="1"/>
          <p:nvPr/>
        </p:nvSpPr>
        <p:spPr>
          <a:xfrm>
            <a:off x="5813808" y="4312623"/>
            <a:ext cx="914400" cy="25927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 fontScale="62500" lnSpcReduction="20000"/>
          </a:bodyPr>
          <a:lstStyle/>
          <a:p>
            <a:pPr algn="l"/>
            <a:r>
              <a:rPr lang="en-US" sz="2000" dirty="0" err="1">
                <a:solidFill>
                  <a:srgbClr val="FB8203"/>
                </a:solidFill>
              </a:rPr>
              <a:t>hartziekten</a:t>
            </a:r>
            <a:endParaRPr lang="en-NL" sz="2000" dirty="0">
              <a:solidFill>
                <a:srgbClr val="FB820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67C16D-88EA-493B-FBDE-FA2973C12D41}"/>
              </a:ext>
            </a:extLst>
          </p:cNvPr>
          <p:cNvSpPr txBox="1"/>
          <p:nvPr/>
        </p:nvSpPr>
        <p:spPr>
          <a:xfrm>
            <a:off x="5813808" y="4130670"/>
            <a:ext cx="914400" cy="25927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 fontScale="62500" lnSpcReduction="20000"/>
          </a:bodyPr>
          <a:lstStyle/>
          <a:p>
            <a:pPr algn="l"/>
            <a:r>
              <a:rPr lang="en-US" sz="2000" dirty="0">
                <a:solidFill>
                  <a:srgbClr val="FB8203"/>
                </a:solidFill>
              </a:rPr>
              <a:t>Anders </a:t>
            </a:r>
            <a:endParaRPr lang="en-NL" sz="2000" dirty="0">
              <a:solidFill>
                <a:srgbClr val="FB820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842FAF-CFC3-BE97-6BA1-540E340B5812}"/>
              </a:ext>
            </a:extLst>
          </p:cNvPr>
          <p:cNvSpPr txBox="1"/>
          <p:nvPr/>
        </p:nvSpPr>
        <p:spPr>
          <a:xfrm>
            <a:off x="1036259" y="2888377"/>
            <a:ext cx="3078862" cy="12946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SMR: </a:t>
            </a:r>
            <a:r>
              <a:rPr lang="en-NL" sz="2000" dirty="0">
                <a:solidFill>
                  <a:schemeClr val="tx2"/>
                </a:solidFill>
                <a:effectLst/>
                <a:latin typeface="Helvetica" pitchFamily="2" charset="0"/>
              </a:rPr>
              <a:t>12.1 (11.2–13.1)</a:t>
            </a:r>
          </a:p>
          <a:p>
            <a:pPr algn="l"/>
            <a:endParaRPr lang="en-NL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71110F-AB8B-8BA6-A3D2-C96949DD3332}"/>
              </a:ext>
            </a:extLst>
          </p:cNvPr>
          <p:cNvSpPr txBox="1"/>
          <p:nvPr/>
        </p:nvSpPr>
        <p:spPr>
          <a:xfrm>
            <a:off x="119270" y="5658678"/>
            <a:ext cx="1179443" cy="44005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endParaRPr lang="en-NL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27D111-DCC6-F697-E01C-E7079A60C444}"/>
              </a:ext>
            </a:extLst>
          </p:cNvPr>
          <p:cNvSpPr txBox="1"/>
          <p:nvPr/>
        </p:nvSpPr>
        <p:spPr>
          <a:xfrm>
            <a:off x="7296539" y="2452501"/>
            <a:ext cx="477619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FB8203"/>
              </a:solidFill>
            </a:endParaRPr>
          </a:p>
          <a:p>
            <a:r>
              <a:rPr lang="en-US" sz="2400" b="1" dirty="0" err="1">
                <a:solidFill>
                  <a:srgbClr val="153D69"/>
                </a:solidFill>
              </a:rPr>
              <a:t>Hoogste</a:t>
            </a:r>
            <a:r>
              <a:rPr lang="en-US" sz="2400" b="1" dirty="0">
                <a:solidFill>
                  <a:srgbClr val="153D69"/>
                </a:solidFill>
              </a:rPr>
              <a:t> </a:t>
            </a:r>
            <a:r>
              <a:rPr lang="en-US" sz="2400" b="1" dirty="0" err="1">
                <a:solidFill>
                  <a:srgbClr val="153D69"/>
                </a:solidFill>
              </a:rPr>
              <a:t>risico</a:t>
            </a:r>
            <a:r>
              <a:rPr lang="en-US" sz="2400" b="1" dirty="0">
                <a:solidFill>
                  <a:srgbClr val="153D69"/>
                </a:solidFill>
              </a:rPr>
              <a:t> op </a:t>
            </a:r>
            <a:r>
              <a:rPr lang="en-US" sz="2400" b="1" dirty="0" err="1">
                <a:solidFill>
                  <a:srgbClr val="153D69"/>
                </a:solidFill>
              </a:rPr>
              <a:t>overlijden</a:t>
            </a:r>
            <a:r>
              <a:rPr lang="en-US" sz="2400" b="1" dirty="0">
                <a:solidFill>
                  <a:srgbClr val="153D69"/>
                </a:solidFill>
              </a:rPr>
              <a:t> </a:t>
            </a:r>
            <a:r>
              <a:rPr lang="en-US" sz="2400" b="1" dirty="0" err="1">
                <a:solidFill>
                  <a:srgbClr val="153D69"/>
                </a:solidFill>
              </a:rPr>
              <a:t>tgv</a:t>
            </a:r>
            <a:r>
              <a:rPr lang="en-US" sz="2400" b="1" dirty="0">
                <a:solidFill>
                  <a:srgbClr val="153D69"/>
                </a:solidFill>
              </a:rPr>
              <a:t>                     late </a:t>
            </a:r>
            <a:r>
              <a:rPr lang="en-US" sz="2400" b="1" dirty="0" err="1">
                <a:solidFill>
                  <a:srgbClr val="153D69"/>
                </a:solidFill>
              </a:rPr>
              <a:t>effecten</a:t>
            </a:r>
            <a:r>
              <a:rPr lang="en-US" sz="2400" b="1" dirty="0">
                <a:solidFill>
                  <a:srgbClr val="153D69"/>
                </a:solidFill>
              </a:rPr>
              <a:t> </a:t>
            </a:r>
            <a:r>
              <a:rPr lang="en-US" sz="2400" b="1" dirty="0" err="1">
                <a:solidFill>
                  <a:srgbClr val="153D69"/>
                </a:solidFill>
              </a:rPr>
              <a:t>na</a:t>
            </a:r>
            <a:r>
              <a:rPr lang="en-US" sz="2400" b="1" dirty="0">
                <a:solidFill>
                  <a:srgbClr val="153D69"/>
                </a:solidFill>
              </a:rPr>
              <a:t> </a:t>
            </a:r>
            <a:r>
              <a:rPr lang="en-US" sz="2400" b="1" dirty="0" err="1">
                <a:solidFill>
                  <a:srgbClr val="153D69"/>
                </a:solidFill>
              </a:rPr>
              <a:t>een</a:t>
            </a:r>
            <a:endParaRPr lang="en-US" sz="2400" dirty="0">
              <a:solidFill>
                <a:srgbClr val="153D6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3D69"/>
                </a:solidFill>
              </a:rPr>
              <a:t>Hodgkin </a:t>
            </a:r>
            <a:r>
              <a:rPr lang="en-US" sz="2400" dirty="0" err="1">
                <a:solidFill>
                  <a:srgbClr val="153D69"/>
                </a:solidFill>
              </a:rPr>
              <a:t>lymfoom</a:t>
            </a:r>
            <a:endParaRPr lang="en-US" sz="2400" dirty="0">
              <a:solidFill>
                <a:srgbClr val="153D6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3D69"/>
                </a:solidFill>
              </a:rPr>
              <a:t>CNS tumor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3D69"/>
                </a:solidFill>
              </a:rPr>
              <a:t>Bot tumor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3D69"/>
                </a:solidFill>
              </a:rPr>
              <a:t>Soft tissue sarcoma</a:t>
            </a:r>
          </a:p>
          <a:p>
            <a:endParaRPr lang="en-US" sz="2000" dirty="0">
              <a:solidFill>
                <a:srgbClr val="FB8203"/>
              </a:solidFill>
              <a:effectLst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B074F0-FA5C-DECA-DF4F-37B7AC8401B3}"/>
              </a:ext>
            </a:extLst>
          </p:cNvPr>
          <p:cNvSpPr txBox="1"/>
          <p:nvPr/>
        </p:nvSpPr>
        <p:spPr>
          <a:xfrm>
            <a:off x="543340" y="1326889"/>
            <a:ext cx="4549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</a:rPr>
              <a:t>N = 6,165 survivors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</a:rPr>
              <a:t>21.9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  <a:effectLst/>
              </a:rPr>
              <a:t>yrs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</a:rPr>
              <a:t> median follow-up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FE4E-07D4-8046-6AE6-8131DEFDBE69}"/>
              </a:ext>
            </a:extLst>
          </p:cNvPr>
          <p:cNvSpPr txBox="1"/>
          <p:nvPr/>
        </p:nvSpPr>
        <p:spPr>
          <a:xfrm>
            <a:off x="2517913" y="2260089"/>
            <a:ext cx="1162295" cy="62828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endParaRPr lang="en-NL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B0E2E5-638A-0F3D-53E1-3F813E90E0F3}"/>
              </a:ext>
            </a:extLst>
          </p:cNvPr>
          <p:cNvSpPr txBox="1"/>
          <p:nvPr/>
        </p:nvSpPr>
        <p:spPr>
          <a:xfrm>
            <a:off x="143826" y="5878705"/>
            <a:ext cx="1022365" cy="42654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endParaRPr lang="en-NL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DE7677-2714-1E27-BA78-D38A3C7EA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148" y="1069880"/>
            <a:ext cx="1846903" cy="41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1492D-B115-81AE-DFC7-0E5F76BE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1a </a:t>
            </a:r>
            <a:r>
              <a:rPr lang="nl-NL" dirty="0"/>
              <a:t>Sterfte</a:t>
            </a:r>
            <a:r>
              <a:rPr lang="en-NL"/>
              <a:t>: DCCSS LATER 1</a:t>
            </a:r>
            <a:r>
              <a:rPr lang="nl-NL" dirty="0"/>
              <a:t> Medisch dossier en </a:t>
            </a:r>
            <a:r>
              <a:rPr lang="nl-NL" dirty="0" err="1"/>
              <a:t>linkage</a:t>
            </a:r>
            <a:r>
              <a:rPr lang="nl-NL" dirty="0"/>
              <a:t> 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1AD9D-6FE6-AAD0-D8FA-9131D30AEB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/>
              <a:t>Kilsdonk</a:t>
            </a:r>
            <a:r>
              <a:rPr lang="nl-NL" dirty="0"/>
              <a:t> E </a:t>
            </a:r>
            <a:r>
              <a:rPr lang="en-NL"/>
              <a:t> </a:t>
            </a:r>
            <a:r>
              <a:rPr lang="nl-NL" dirty="0"/>
              <a:t>Cancer </a:t>
            </a:r>
            <a:r>
              <a:rPr lang="nl-NL" dirty="0" err="1"/>
              <a:t>investigation</a:t>
            </a:r>
            <a:r>
              <a:rPr lang="nl-NL" dirty="0"/>
              <a:t> </a:t>
            </a:r>
            <a:r>
              <a:rPr lang="en-NL"/>
              <a:t>2022</a:t>
            </a:r>
            <a:endParaRPr lang="en-NL" dirty="0"/>
          </a:p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93398-B2C1-2A3E-58CA-E5CD9E6EC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29" y="2093747"/>
            <a:ext cx="6376987" cy="4334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67A841-9647-7A78-D915-81EAF915F733}"/>
              </a:ext>
            </a:extLst>
          </p:cNvPr>
          <p:cNvSpPr txBox="1"/>
          <p:nvPr/>
        </p:nvSpPr>
        <p:spPr>
          <a:xfrm>
            <a:off x="7295820" y="2527465"/>
            <a:ext cx="45143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  <a:effectLst/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Minder </a:t>
            </a:r>
            <a:r>
              <a:rPr lang="en-US" sz="2400" b="1" dirty="0" err="1">
                <a:solidFill>
                  <a:schemeClr val="tx2"/>
                </a:solidFill>
              </a:rPr>
              <a:t>kans</a:t>
            </a:r>
            <a:r>
              <a:rPr lang="en-US" sz="2400" b="1" dirty="0">
                <a:solidFill>
                  <a:schemeClr val="tx2"/>
                </a:solidFill>
              </a:rPr>
              <a:t> op </a:t>
            </a:r>
            <a:r>
              <a:rPr lang="en-US" sz="2400" b="1" dirty="0" err="1">
                <a:solidFill>
                  <a:schemeClr val="tx2"/>
                </a:solidFill>
              </a:rPr>
              <a:t>overlijden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bij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</a:p>
          <a:p>
            <a:r>
              <a:rPr lang="en-US" sz="2400" b="1" dirty="0" err="1">
                <a:solidFill>
                  <a:schemeClr val="tx2"/>
                </a:solidFill>
              </a:rPr>
              <a:t>recentere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behandelingen</a:t>
            </a:r>
            <a:endParaRPr lang="en-US" sz="2400" b="1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6BE3E-941A-158A-185A-7455E7C7C832}"/>
              </a:ext>
            </a:extLst>
          </p:cNvPr>
          <p:cNvSpPr txBox="1"/>
          <p:nvPr/>
        </p:nvSpPr>
        <p:spPr>
          <a:xfrm>
            <a:off x="3723861" y="1313998"/>
            <a:ext cx="980661" cy="57898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endParaRPr lang="en-NL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5ADCE7-952A-C22E-1113-1125A5007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148" y="1069880"/>
            <a:ext cx="1846903" cy="417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27D6EE-F7CA-1246-D1FD-13E54ECED4DC}"/>
              </a:ext>
            </a:extLst>
          </p:cNvPr>
          <p:cNvSpPr txBox="1"/>
          <p:nvPr/>
        </p:nvSpPr>
        <p:spPr>
          <a:xfrm>
            <a:off x="618132" y="1518768"/>
            <a:ext cx="454939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N = 6,165 survivors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21.9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yrs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median follow-up</a:t>
            </a:r>
          </a:p>
        </p:txBody>
      </p:sp>
    </p:spTree>
    <p:extLst>
      <p:ext uri="{BB962C8B-B14F-4D97-AF65-F5344CB8AC3E}">
        <p14:creationId xmlns:p14="http://schemas.microsoft.com/office/powerpoint/2010/main" val="203378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42880D-54BD-B126-7048-087BDD0B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1b Algemene ziekte last: DCCSS LATER 1 Vragenlijst data  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1B2E5-71FD-5101-929D-CE995288EE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/>
              <a:t>Streefkerk</a:t>
            </a:r>
            <a:r>
              <a:rPr lang="nl-NL" dirty="0"/>
              <a:t> N </a:t>
            </a:r>
            <a:r>
              <a:rPr lang="en-NL"/>
              <a:t> </a:t>
            </a:r>
            <a:r>
              <a:rPr lang="en-NL" dirty="0"/>
              <a:t>et al</a:t>
            </a:r>
            <a:r>
              <a:rPr lang="en-NL"/>
              <a:t>. </a:t>
            </a:r>
            <a:r>
              <a:rPr lang="nl-NL" dirty="0"/>
              <a:t>Cancer 2024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269EC-D7F0-249E-128D-4EA63AEF6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31" y="1313999"/>
            <a:ext cx="3775447" cy="2601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DA6C7-F14A-D974-3B91-B8FBF4BA7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263" y="1313999"/>
            <a:ext cx="3333219" cy="2601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BE5B21-4320-B442-47CD-59908556C9B0}"/>
              </a:ext>
            </a:extLst>
          </p:cNvPr>
          <p:cNvSpPr txBox="1"/>
          <p:nvPr/>
        </p:nvSpPr>
        <p:spPr>
          <a:xfrm>
            <a:off x="7677698" y="1420792"/>
            <a:ext cx="45143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153D69"/>
              </a:solidFill>
            </a:endParaRPr>
          </a:p>
          <a:p>
            <a:endParaRPr lang="en-US" sz="2000" dirty="0">
              <a:solidFill>
                <a:srgbClr val="153D69"/>
              </a:solidFill>
            </a:endParaRPr>
          </a:p>
          <a:p>
            <a:r>
              <a:rPr lang="en-US" sz="2400" b="1" dirty="0">
                <a:solidFill>
                  <a:srgbClr val="153D69"/>
                </a:solidFill>
              </a:rPr>
              <a:t>46% van de survivors</a:t>
            </a:r>
            <a:r>
              <a:rPr lang="en-US" sz="2400" dirty="0">
                <a:solidFill>
                  <a:srgbClr val="153D69"/>
                </a:solidFill>
              </a:rPr>
              <a:t> </a:t>
            </a:r>
            <a:r>
              <a:rPr lang="en-US" sz="2400" dirty="0" err="1">
                <a:solidFill>
                  <a:srgbClr val="153D69"/>
                </a:solidFill>
              </a:rPr>
              <a:t>heeft</a:t>
            </a:r>
            <a:r>
              <a:rPr lang="en-US" sz="2400" dirty="0">
                <a:solidFill>
                  <a:srgbClr val="153D69"/>
                </a:solidFill>
              </a:rPr>
              <a:t> 1 of </a:t>
            </a:r>
            <a:r>
              <a:rPr lang="en-US" sz="2400" dirty="0" err="1">
                <a:solidFill>
                  <a:srgbClr val="153D69"/>
                </a:solidFill>
              </a:rPr>
              <a:t>meer</a:t>
            </a:r>
            <a:r>
              <a:rPr lang="en-US" sz="2400" dirty="0">
                <a:solidFill>
                  <a:srgbClr val="153D69"/>
                </a:solidFill>
              </a:rPr>
              <a:t> </a:t>
            </a:r>
            <a:r>
              <a:rPr lang="en-US" sz="2400" dirty="0" err="1">
                <a:solidFill>
                  <a:srgbClr val="153D69"/>
                </a:solidFill>
              </a:rPr>
              <a:t>klinisch</a:t>
            </a:r>
            <a:r>
              <a:rPr lang="en-US" sz="2400" dirty="0">
                <a:solidFill>
                  <a:srgbClr val="153D69"/>
                </a:solidFill>
              </a:rPr>
              <a:t> </a:t>
            </a:r>
            <a:r>
              <a:rPr lang="en-US" sz="2400" dirty="0" err="1">
                <a:solidFill>
                  <a:srgbClr val="153D69"/>
                </a:solidFill>
              </a:rPr>
              <a:t>relevante</a:t>
            </a:r>
            <a:r>
              <a:rPr lang="en-US" sz="2400" dirty="0">
                <a:solidFill>
                  <a:srgbClr val="153D69"/>
                </a:solidFill>
              </a:rPr>
              <a:t> </a:t>
            </a:r>
            <a:r>
              <a:rPr lang="en-US" sz="2400" dirty="0" err="1">
                <a:solidFill>
                  <a:srgbClr val="153D69"/>
                </a:solidFill>
              </a:rPr>
              <a:t>aandoeningen</a:t>
            </a:r>
            <a:endParaRPr lang="en-US" sz="2400" dirty="0">
              <a:solidFill>
                <a:srgbClr val="153D69"/>
              </a:solidFill>
            </a:endParaRPr>
          </a:p>
          <a:p>
            <a:endParaRPr lang="en-US" sz="2400" dirty="0">
              <a:solidFill>
                <a:srgbClr val="153D69"/>
              </a:solidFill>
            </a:endParaRPr>
          </a:p>
          <a:p>
            <a:r>
              <a:rPr lang="en-US" sz="2400" dirty="0" err="1">
                <a:solidFill>
                  <a:srgbClr val="153D69"/>
                </a:solidFill>
              </a:rPr>
              <a:t>Vooral</a:t>
            </a:r>
            <a:r>
              <a:rPr lang="en-US" sz="2400" dirty="0">
                <a:solidFill>
                  <a:srgbClr val="153D69"/>
                </a:solidFill>
              </a:rPr>
              <a:t> </a:t>
            </a:r>
            <a:r>
              <a:rPr lang="en-US" sz="2400" b="1" dirty="0" err="1">
                <a:solidFill>
                  <a:srgbClr val="153D69"/>
                </a:solidFill>
              </a:rPr>
              <a:t>endocriene</a:t>
            </a:r>
            <a:r>
              <a:rPr lang="en-US" sz="2400" b="1" dirty="0">
                <a:solidFill>
                  <a:srgbClr val="153D69"/>
                </a:solidFill>
              </a:rPr>
              <a:t> </a:t>
            </a:r>
            <a:r>
              <a:rPr lang="en-US" sz="2400" b="1" dirty="0" err="1">
                <a:solidFill>
                  <a:srgbClr val="153D69"/>
                </a:solidFill>
              </a:rPr>
              <a:t>en</a:t>
            </a:r>
            <a:endParaRPr lang="en-US" sz="2400" b="1" dirty="0">
              <a:solidFill>
                <a:srgbClr val="153D69"/>
              </a:solidFill>
            </a:endParaRPr>
          </a:p>
          <a:p>
            <a:r>
              <a:rPr lang="en-US" sz="2400" b="1" dirty="0" err="1">
                <a:solidFill>
                  <a:srgbClr val="153D69"/>
                </a:solidFill>
              </a:rPr>
              <a:t>cardiovasculaire</a:t>
            </a:r>
            <a:r>
              <a:rPr lang="en-US" sz="2400" dirty="0">
                <a:solidFill>
                  <a:srgbClr val="153D69"/>
                </a:solidFill>
              </a:rPr>
              <a:t> </a:t>
            </a:r>
            <a:r>
              <a:rPr lang="en-US" sz="2400" dirty="0" err="1">
                <a:solidFill>
                  <a:srgbClr val="153D69"/>
                </a:solidFill>
              </a:rPr>
              <a:t>aandoeningen</a:t>
            </a:r>
            <a:endParaRPr lang="en-US" sz="2400" dirty="0">
              <a:solidFill>
                <a:srgbClr val="153D69"/>
              </a:solidFill>
            </a:endParaRPr>
          </a:p>
          <a:p>
            <a:endParaRPr lang="en-US" sz="2400" dirty="0">
              <a:effectLst/>
              <a:latin typeface="Helvetica" pitchFamily="2" charset="0"/>
            </a:endParaRPr>
          </a:p>
          <a:p>
            <a:endParaRPr lang="en-US" sz="2000" dirty="0">
              <a:solidFill>
                <a:srgbClr val="153D69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774D81-D82A-BD6A-A61E-EC7DD0FA8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61" y="4628571"/>
            <a:ext cx="7278756" cy="915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5FBB61-FA06-2DA6-E713-F1A48B5B2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148" y="1069880"/>
            <a:ext cx="1846903" cy="417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48C09-6D85-B269-396A-4FE18C8EA305}"/>
              </a:ext>
            </a:extLst>
          </p:cNvPr>
          <p:cNvSpPr txBox="1"/>
          <p:nvPr/>
        </p:nvSpPr>
        <p:spPr>
          <a:xfrm>
            <a:off x="1020496" y="5519295"/>
            <a:ext cx="6167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5,925 survivors 7 1,066 siblings 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Median time after diagnosis:23,5 years</a:t>
            </a:r>
          </a:p>
        </p:txBody>
      </p:sp>
    </p:spTree>
    <p:extLst>
      <p:ext uri="{BB962C8B-B14F-4D97-AF65-F5344CB8AC3E}">
        <p14:creationId xmlns:p14="http://schemas.microsoft.com/office/powerpoint/2010/main" val="312597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B4DF374-F865-784A-8B55-AC1219A8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 Tweede tumoren: DCCSS LATER 1 </a:t>
            </a:r>
            <a:r>
              <a:rPr lang="nl-NL" dirty="0" err="1"/>
              <a:t>Linkage</a:t>
            </a:r>
            <a:r>
              <a:rPr lang="nl-NL" dirty="0"/>
              <a:t> data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8FA8F2-D4D2-FC45-90E5-0D1DDEB7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6851"/>
            <a:ext cx="5309700" cy="4089011"/>
          </a:xfrm>
          <a:prstGeom prst="rect">
            <a:avLst/>
          </a:prstGeom>
        </p:spPr>
      </p:pic>
      <p:sp>
        <p:nvSpPr>
          <p:cNvPr id="6" name="Tijdelijke aanduiding voor tekst 6"/>
          <p:cNvSpPr txBox="1">
            <a:spLocks/>
          </p:cNvSpPr>
          <p:nvPr/>
        </p:nvSpPr>
        <p:spPr>
          <a:xfrm>
            <a:off x="328613" y="6487200"/>
            <a:ext cx="8240400" cy="37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lang="nl-NL" sz="1400" kern="120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err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Teepen</a:t>
            </a:r>
            <a:r>
              <a:rPr lang="en-US" sz="1200" dirty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J et al. JCO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2A7E1-4336-6ECD-2356-CB7D9CB617B6}"/>
              </a:ext>
            </a:extLst>
          </p:cNvPr>
          <p:cNvSpPr txBox="1"/>
          <p:nvPr/>
        </p:nvSpPr>
        <p:spPr>
          <a:xfrm>
            <a:off x="3657598" y="1236352"/>
            <a:ext cx="7949681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800" b="1" dirty="0">
              <a:solidFill>
                <a:srgbClr val="153D69"/>
              </a:solidFill>
              <a:effectLst/>
            </a:endParaRPr>
          </a:p>
          <a:p>
            <a:r>
              <a:rPr lang="en-US" sz="2400" b="1" dirty="0">
                <a:solidFill>
                  <a:srgbClr val="153D69"/>
                </a:solidFill>
                <a:effectLst/>
              </a:rPr>
              <a:t>Cumulative incidence </a:t>
            </a:r>
            <a:r>
              <a:rPr lang="en-US" sz="2400" dirty="0">
                <a:solidFill>
                  <a:srgbClr val="153D69"/>
                </a:solidFill>
                <a:effectLst/>
              </a:rPr>
              <a:t>30 </a:t>
            </a:r>
            <a:r>
              <a:rPr lang="en-US" sz="2400" dirty="0" err="1">
                <a:solidFill>
                  <a:srgbClr val="153D69"/>
                </a:solidFill>
                <a:effectLst/>
              </a:rPr>
              <a:t>jaar</a:t>
            </a:r>
            <a:r>
              <a:rPr lang="en-US" sz="2400" dirty="0">
                <a:solidFill>
                  <a:srgbClr val="153D69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153D69"/>
                </a:solidFill>
                <a:effectLst/>
              </a:rPr>
              <a:t>na</a:t>
            </a:r>
            <a:r>
              <a:rPr lang="en-US" sz="2400" dirty="0">
                <a:solidFill>
                  <a:srgbClr val="153D69"/>
                </a:solidFill>
                <a:effectLst/>
              </a:rPr>
              <a:t> diagnose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3D69"/>
                </a:solidFill>
              </a:rPr>
              <a:t>Survivors: </a:t>
            </a:r>
            <a:r>
              <a:rPr lang="en-US" sz="2400" b="1" dirty="0">
                <a:solidFill>
                  <a:srgbClr val="153D69"/>
                </a:solidFill>
              </a:rPr>
              <a:t>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53D69"/>
                </a:solidFill>
                <a:effectLst/>
              </a:rPr>
              <a:t>Algemene</a:t>
            </a:r>
            <a:r>
              <a:rPr lang="en-US" sz="2400" dirty="0">
                <a:solidFill>
                  <a:srgbClr val="153D69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153D69"/>
                </a:solidFill>
                <a:effectLst/>
              </a:rPr>
              <a:t>populatie</a:t>
            </a:r>
            <a:r>
              <a:rPr lang="en-US" sz="2400" dirty="0">
                <a:solidFill>
                  <a:srgbClr val="153D69"/>
                </a:solidFill>
                <a:effectLst/>
              </a:rPr>
              <a:t> + </a:t>
            </a:r>
            <a:r>
              <a:rPr lang="en-US" sz="2400" dirty="0" err="1">
                <a:solidFill>
                  <a:srgbClr val="153D69"/>
                </a:solidFill>
                <a:effectLst/>
              </a:rPr>
              <a:t>leeftijd</a:t>
            </a:r>
            <a:r>
              <a:rPr lang="en-US" sz="2400" dirty="0">
                <a:solidFill>
                  <a:srgbClr val="153D69"/>
                </a:solidFill>
                <a:effectLst/>
              </a:rPr>
              <a:t> matched:1%</a:t>
            </a:r>
          </a:p>
          <a:p>
            <a:endParaRPr lang="en-US" sz="1800" dirty="0">
              <a:solidFill>
                <a:srgbClr val="153D69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74E35-3022-57B1-EBB2-12CA8424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148" y="1069880"/>
            <a:ext cx="1846903" cy="41729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1B5444-990A-F443-C459-1284E89536A5}"/>
              </a:ext>
            </a:extLst>
          </p:cNvPr>
          <p:cNvCxnSpPr>
            <a:cxnSpLocks/>
          </p:cNvCxnSpPr>
          <p:nvPr/>
        </p:nvCxnSpPr>
        <p:spPr>
          <a:xfrm flipV="1">
            <a:off x="3657599" y="2481943"/>
            <a:ext cx="0" cy="3153747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1E8841-3752-EC72-CF0E-FD0772A052EE}"/>
              </a:ext>
            </a:extLst>
          </p:cNvPr>
          <p:cNvSpPr txBox="1"/>
          <p:nvPr/>
        </p:nvSpPr>
        <p:spPr>
          <a:xfrm>
            <a:off x="6269489" y="422703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Risico </a:t>
            </a:r>
            <a:r>
              <a:rPr lang="en-US" sz="2400" b="1" dirty="0" err="1">
                <a:solidFill>
                  <a:schemeClr val="tx2"/>
                </a:solidFill>
              </a:rPr>
              <a:t>factoren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en-US" sz="2400" dirty="0" err="1">
                <a:solidFill>
                  <a:schemeClr val="tx2"/>
                </a:solidFill>
              </a:rPr>
              <a:t>radiotherapie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en-US" sz="2400" dirty="0" err="1">
                <a:solidFill>
                  <a:schemeClr val="tx2"/>
                </a:solidFill>
              </a:rPr>
              <a:t>hoge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dosis</a:t>
            </a:r>
            <a:r>
              <a:rPr lang="en-US" sz="2400" dirty="0">
                <a:solidFill>
                  <a:schemeClr val="tx2"/>
                </a:solidFill>
              </a:rPr>
              <a:t> anthracyclines</a:t>
            </a:r>
          </a:p>
        </p:txBody>
      </p:sp>
    </p:spTree>
    <p:extLst>
      <p:ext uri="{BB962C8B-B14F-4D97-AF65-F5344CB8AC3E}">
        <p14:creationId xmlns:p14="http://schemas.microsoft.com/office/powerpoint/2010/main" val="160812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E07772-936D-5F41-BE5B-60D4639A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0"/>
            <a:ext cx="9990870" cy="1314000"/>
          </a:xfrm>
        </p:spPr>
        <p:txBody>
          <a:bodyPr/>
          <a:lstStyle/>
          <a:p>
            <a:r>
              <a:rPr lang="nl-NL" dirty="0"/>
              <a:t>3 Hartfalen: DCCSS LATER 1 Vragenlijst data &amp; dossier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45A07-C0FA-C245-A754-95D39BA11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Feijen E et al. 2019 JAHA </a:t>
            </a:r>
          </a:p>
          <a:p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416E5-7E7C-33D4-0740-F491BC302179}"/>
              </a:ext>
            </a:extLst>
          </p:cNvPr>
          <p:cNvSpPr txBox="1"/>
          <p:nvPr/>
        </p:nvSpPr>
        <p:spPr>
          <a:xfrm>
            <a:off x="1363402" y="1015611"/>
            <a:ext cx="4498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5,845 CCS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Median follow-up: 19.9 years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7BAC80-07CF-3C33-F0BB-6D0B13A1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07" y="2496832"/>
            <a:ext cx="5089470" cy="36154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0287E-F89B-48B9-69CA-3ABC76A9E3E4}"/>
              </a:ext>
            </a:extLst>
          </p:cNvPr>
          <p:cNvSpPr txBox="1"/>
          <p:nvPr/>
        </p:nvSpPr>
        <p:spPr>
          <a:xfrm>
            <a:off x="4797286" y="1995691"/>
            <a:ext cx="1117143" cy="36154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endParaRPr lang="en-NL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9615C-3CD4-BD56-614F-A3EF723F87DA}"/>
              </a:ext>
            </a:extLst>
          </p:cNvPr>
          <p:cNvSpPr txBox="1"/>
          <p:nvPr/>
        </p:nvSpPr>
        <p:spPr>
          <a:xfrm>
            <a:off x="4996070" y="5544000"/>
            <a:ext cx="918359" cy="4490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endParaRPr lang="en-NL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99127-358D-0685-46DE-08AFD876B9EF}"/>
              </a:ext>
            </a:extLst>
          </p:cNvPr>
          <p:cNvSpPr txBox="1"/>
          <p:nvPr/>
        </p:nvSpPr>
        <p:spPr>
          <a:xfrm>
            <a:off x="6277573" y="3723086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Risico </a:t>
            </a:r>
            <a:r>
              <a:rPr lang="en-US" sz="2400" b="1" dirty="0" err="1">
                <a:solidFill>
                  <a:schemeClr val="tx2"/>
                </a:solidFill>
              </a:rPr>
              <a:t>factoren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en-US" sz="2400" dirty="0" err="1">
                <a:solidFill>
                  <a:schemeClr val="tx2"/>
                </a:solidFill>
              </a:rPr>
              <a:t>radiotherapie</a:t>
            </a:r>
            <a:r>
              <a:rPr lang="en-US" sz="2400" dirty="0">
                <a:solidFill>
                  <a:schemeClr val="tx2"/>
                </a:solidFill>
              </a:rPr>
              <a:t> in </a:t>
            </a:r>
            <a:r>
              <a:rPr lang="en-US" sz="2400" dirty="0" err="1">
                <a:solidFill>
                  <a:schemeClr val="tx2"/>
                </a:solidFill>
              </a:rPr>
              <a:t>hartregio</a:t>
            </a:r>
            <a:endParaRPr lang="en-US" sz="2400" dirty="0">
              <a:solidFill>
                <a:schemeClr val="tx2"/>
              </a:solidFill>
            </a:endParaRPr>
          </a:p>
          <a:p>
            <a:pPr algn="l"/>
            <a:r>
              <a:rPr lang="en-US" sz="2400" dirty="0" err="1">
                <a:solidFill>
                  <a:schemeClr val="tx2"/>
                </a:solidFill>
              </a:rPr>
              <a:t>hoge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dosis</a:t>
            </a:r>
            <a:r>
              <a:rPr lang="en-US" sz="2400" dirty="0">
                <a:solidFill>
                  <a:schemeClr val="tx2"/>
                </a:solidFill>
              </a:rPr>
              <a:t> anthracyclines </a:t>
            </a:r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B61B41-180C-D441-FE94-1DADD93B579C}"/>
              </a:ext>
            </a:extLst>
          </p:cNvPr>
          <p:cNvCxnSpPr/>
          <p:nvPr/>
        </p:nvCxnSpPr>
        <p:spPr>
          <a:xfrm flipV="1">
            <a:off x="4797286" y="2743200"/>
            <a:ext cx="0" cy="28008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CD48304-7BF7-A60C-FD13-656A7DF5D316}"/>
              </a:ext>
            </a:extLst>
          </p:cNvPr>
          <p:cNvSpPr txBox="1"/>
          <p:nvPr/>
        </p:nvSpPr>
        <p:spPr>
          <a:xfrm>
            <a:off x="4647802" y="1744493"/>
            <a:ext cx="7164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53D69"/>
                </a:solidFill>
              </a:rPr>
              <a:t>C</a:t>
            </a:r>
            <a:r>
              <a:rPr lang="en-US" sz="2400" b="1" dirty="0">
                <a:solidFill>
                  <a:srgbClr val="153D69"/>
                </a:solidFill>
                <a:effectLst/>
              </a:rPr>
              <a:t>umulative incidence </a:t>
            </a:r>
            <a:r>
              <a:rPr lang="en-US" sz="2400" dirty="0">
                <a:solidFill>
                  <a:srgbClr val="153D69"/>
                </a:solidFill>
              </a:rPr>
              <a:t>40 </a:t>
            </a:r>
            <a:r>
              <a:rPr lang="en-US" sz="2400" dirty="0" err="1">
                <a:solidFill>
                  <a:srgbClr val="153D69"/>
                </a:solidFill>
              </a:rPr>
              <a:t>jaar</a:t>
            </a:r>
            <a:r>
              <a:rPr lang="en-US" sz="2400" dirty="0">
                <a:solidFill>
                  <a:srgbClr val="153D69"/>
                </a:solidFill>
              </a:rPr>
              <a:t> </a:t>
            </a:r>
            <a:r>
              <a:rPr lang="en-US" sz="2400" dirty="0" err="1">
                <a:solidFill>
                  <a:srgbClr val="153D69"/>
                </a:solidFill>
              </a:rPr>
              <a:t>na</a:t>
            </a:r>
            <a:r>
              <a:rPr lang="en-US" sz="2400" dirty="0">
                <a:solidFill>
                  <a:srgbClr val="153D69"/>
                </a:solidFill>
              </a:rPr>
              <a:t> diagnose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3D69"/>
                </a:solidFill>
              </a:rPr>
              <a:t>Survivors met </a:t>
            </a:r>
            <a:r>
              <a:rPr lang="en-US" sz="2400" dirty="0" err="1">
                <a:solidFill>
                  <a:srgbClr val="153D69"/>
                </a:solidFill>
              </a:rPr>
              <a:t>cardiotoxische</a:t>
            </a:r>
            <a:r>
              <a:rPr lang="en-US" sz="2400" dirty="0">
                <a:solidFill>
                  <a:srgbClr val="153D69"/>
                </a:solidFill>
              </a:rPr>
              <a:t> </a:t>
            </a:r>
            <a:r>
              <a:rPr lang="en-US" sz="2400" dirty="0" err="1">
                <a:solidFill>
                  <a:srgbClr val="153D69"/>
                </a:solidFill>
              </a:rPr>
              <a:t>therapie</a:t>
            </a:r>
            <a:r>
              <a:rPr lang="en-US" sz="2400" dirty="0">
                <a:solidFill>
                  <a:srgbClr val="153D69"/>
                </a:solidFill>
              </a:rPr>
              <a:t>: </a:t>
            </a:r>
            <a:endParaRPr lang="en-US" sz="2400" dirty="0">
              <a:solidFill>
                <a:srgbClr val="153D69"/>
              </a:solidFill>
              <a:effectLst/>
            </a:endParaRPr>
          </a:p>
          <a:p>
            <a:r>
              <a:rPr lang="en-US" sz="2400" b="1" dirty="0">
                <a:solidFill>
                  <a:srgbClr val="153D69"/>
                </a:solidFill>
              </a:rPr>
              <a:t>   10.6% (7.4% -13.9%)</a:t>
            </a:r>
          </a:p>
          <a:p>
            <a:endParaRPr lang="en-NL" dirty="0">
              <a:solidFill>
                <a:srgbClr val="153D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8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F06CA0-7D48-D164-1FDD-BD53699CC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Hartfalen</a:t>
            </a:r>
            <a:r>
              <a:rPr lang="en-NL"/>
              <a:t>: </a:t>
            </a:r>
            <a:r>
              <a:rPr lang="en-NL" dirty="0"/>
              <a:t>DCCSS </a:t>
            </a:r>
            <a:r>
              <a:rPr lang="en-NL"/>
              <a:t>LATER 1</a:t>
            </a:r>
            <a:r>
              <a:rPr lang="nl-NL" dirty="0"/>
              <a:t> </a:t>
            </a:r>
            <a:r>
              <a:rPr lang="en-NL"/>
              <a:t> </a:t>
            </a:r>
            <a:r>
              <a:rPr lang="nl-NL" dirty="0"/>
              <a:t>Vragenlijst data en dossier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EF20-C1B1-67B0-2938-D5EB7D6892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 dirty="0"/>
              <a:t>Lieke Feijen et al JAHA 2019</a:t>
            </a:r>
          </a:p>
          <a:p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21630-C88F-0A79-00A3-A60EB944FD90}"/>
              </a:ext>
            </a:extLst>
          </p:cNvPr>
          <p:cNvSpPr txBox="1"/>
          <p:nvPr/>
        </p:nvSpPr>
        <p:spPr>
          <a:xfrm>
            <a:off x="7990734" y="3294865"/>
            <a:ext cx="2021903" cy="151155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 anchorCtr="0">
            <a:normAutofit lnSpcReduction="10000"/>
          </a:bodyPr>
          <a:lstStyle/>
          <a:p>
            <a:r>
              <a:rPr lang="en-US" sz="2400" dirty="0" err="1">
                <a:solidFill>
                  <a:schemeClr val="tx2"/>
                </a:solidFill>
              </a:rPr>
              <a:t>Sterfte</a:t>
            </a:r>
            <a:r>
              <a:rPr lang="en-US" sz="2400" dirty="0">
                <a:solidFill>
                  <a:schemeClr val="tx2"/>
                </a:solidFill>
              </a:rPr>
              <a:t> door </a:t>
            </a:r>
            <a:r>
              <a:rPr lang="en-US" sz="2400" dirty="0" err="1">
                <a:solidFill>
                  <a:schemeClr val="tx2"/>
                </a:solidFill>
              </a:rPr>
              <a:t>hartziekten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dirty="0" err="1">
                <a:solidFill>
                  <a:schemeClr val="tx2"/>
                </a:solidFill>
              </a:rPr>
              <a:t>neemt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af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wanneer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tx2"/>
                </a:solidFill>
              </a:rPr>
              <a:t>kinderen</a:t>
            </a:r>
            <a:r>
              <a:rPr lang="en-US" sz="2400" dirty="0">
                <a:solidFill>
                  <a:schemeClr val="tx2"/>
                </a:solidFill>
              </a:rPr>
              <a:t> met </a:t>
            </a:r>
            <a:r>
              <a:rPr lang="en-US" sz="2400" dirty="0" err="1">
                <a:solidFill>
                  <a:schemeClr val="tx2"/>
                </a:solidFill>
              </a:rPr>
              <a:t>kanker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recenter </a:t>
            </a:r>
            <a:r>
              <a:rPr lang="en-US" sz="2400" b="1" dirty="0" err="1">
                <a:solidFill>
                  <a:schemeClr val="tx2"/>
                </a:solidFill>
              </a:rPr>
              <a:t>behandeld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zijn</a:t>
            </a:r>
            <a:endParaRPr lang="en-US" sz="2400" dirty="0">
              <a:solidFill>
                <a:srgbClr val="153D69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B75AA-0D9E-31E3-379C-773F4693D739}"/>
              </a:ext>
            </a:extLst>
          </p:cNvPr>
          <p:cNvSpPr txBox="1"/>
          <p:nvPr/>
        </p:nvSpPr>
        <p:spPr>
          <a:xfrm>
            <a:off x="727814" y="3811424"/>
            <a:ext cx="4891154" cy="41081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r>
              <a:rPr lang="en-NL" sz="1200" dirty="0"/>
              <a:t>		Time since diagnosis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4B6538-EED0-21C7-EBD8-4916CE687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4" y="2489130"/>
            <a:ext cx="7416290" cy="27360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4A111F-9A0C-B8B0-A26A-54B6D8B2A88D}"/>
              </a:ext>
            </a:extLst>
          </p:cNvPr>
          <p:cNvSpPr txBox="1"/>
          <p:nvPr/>
        </p:nvSpPr>
        <p:spPr>
          <a:xfrm>
            <a:off x="6308573" y="4100600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en-NL" dirty="0">
                <a:solidFill>
                  <a:srgbClr val="FF0000"/>
                </a:solidFill>
              </a:rPr>
              <a:t>1990-2001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2C5D25-2CBC-D6AF-65D3-9BD12257668D}"/>
              </a:ext>
            </a:extLst>
          </p:cNvPr>
          <p:cNvSpPr txBox="1"/>
          <p:nvPr/>
        </p:nvSpPr>
        <p:spPr>
          <a:xfrm>
            <a:off x="6308573" y="2837665"/>
            <a:ext cx="914400" cy="9144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en-NL" dirty="0">
                <a:solidFill>
                  <a:srgbClr val="7030A0"/>
                </a:solidFill>
              </a:rPr>
              <a:t>1980-1989</a:t>
            </a:r>
          </a:p>
          <a:p>
            <a:r>
              <a:rPr lang="en-NL" dirty="0"/>
              <a:t>1970-1979</a:t>
            </a:r>
          </a:p>
          <a:p>
            <a:pPr algn="l"/>
            <a:endParaRPr lang="en-NL" dirty="0">
              <a:solidFill>
                <a:srgbClr val="7030A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BC6AEA-929B-AFA8-F422-DBE90EBC0A88}"/>
              </a:ext>
            </a:extLst>
          </p:cNvPr>
          <p:cNvSpPr txBox="1"/>
          <p:nvPr/>
        </p:nvSpPr>
        <p:spPr>
          <a:xfrm>
            <a:off x="1324613" y="1065128"/>
            <a:ext cx="624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5,845 CCS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Median attained age of 27.3 years</a:t>
            </a:r>
          </a:p>
        </p:txBody>
      </p:sp>
    </p:spTree>
    <p:extLst>
      <p:ext uri="{BB962C8B-B14F-4D97-AF65-F5344CB8AC3E}">
        <p14:creationId xmlns:p14="http://schemas.microsoft.com/office/powerpoint/2010/main" val="124596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DFC6B2-2AC4-D9C7-EA99-91F110AB9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31" y="1340374"/>
            <a:ext cx="10974938" cy="4471323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 err="1">
                <a:ea typeface="+mn-ea"/>
                <a:cs typeface="+mn-cs"/>
              </a:rPr>
              <a:t>Vrouwelijk</a:t>
            </a:r>
            <a:r>
              <a:rPr lang="en-US" sz="2400" b="1" dirty="0">
                <a:ea typeface="+mn-ea"/>
                <a:cs typeface="+mn-cs"/>
              </a:rPr>
              <a:t> survivors </a:t>
            </a:r>
            <a:r>
              <a:rPr lang="en-US" sz="2400" dirty="0" err="1">
                <a:ea typeface="+mn-ea"/>
                <a:cs typeface="+mn-cs"/>
              </a:rPr>
              <a:t>hebben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een</a:t>
            </a:r>
            <a:r>
              <a:rPr lang="en-US" sz="2400" dirty="0">
                <a:ea typeface="+mn-ea"/>
                <a:cs typeface="+mn-cs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400" b="1" dirty="0" err="1">
                <a:ea typeface="+mn-ea"/>
                <a:cs typeface="+mn-cs"/>
              </a:rPr>
              <a:t>lagere</a:t>
            </a:r>
            <a:r>
              <a:rPr lang="en-US" sz="2400" b="1" dirty="0">
                <a:ea typeface="+mn-ea"/>
                <a:cs typeface="+mn-cs"/>
              </a:rPr>
              <a:t> </a:t>
            </a:r>
            <a:r>
              <a:rPr lang="en-US" sz="2400" b="1" dirty="0" err="1">
                <a:ea typeface="+mn-ea"/>
                <a:cs typeface="+mn-cs"/>
              </a:rPr>
              <a:t>kans</a:t>
            </a:r>
            <a:r>
              <a:rPr lang="en-US" sz="2400" b="1" dirty="0">
                <a:ea typeface="+mn-ea"/>
                <a:cs typeface="+mn-cs"/>
              </a:rPr>
              <a:t> </a:t>
            </a:r>
            <a:r>
              <a:rPr lang="en-US" sz="2400" dirty="0">
                <a:ea typeface="+mn-ea"/>
                <a:cs typeface="+mn-cs"/>
              </a:rPr>
              <a:t>om </a:t>
            </a:r>
            <a:r>
              <a:rPr lang="en-US" sz="2400" dirty="0" err="1">
                <a:ea typeface="+mn-ea"/>
                <a:cs typeface="+mn-cs"/>
              </a:rPr>
              <a:t>zwanger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te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err="1">
                <a:ea typeface="+mn-ea"/>
                <a:cs typeface="+mn-cs"/>
              </a:rPr>
              <a:t>worden</a:t>
            </a:r>
            <a:r>
              <a:rPr lang="en-US" sz="2400" dirty="0">
                <a:ea typeface="+mn-ea"/>
                <a:cs typeface="+mn-cs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ea typeface="+mn-ea"/>
                <a:cs typeface="+mn-cs"/>
              </a:rPr>
              <a:t>dan </a:t>
            </a:r>
            <a:r>
              <a:rPr lang="en-US" sz="2400" dirty="0" err="1">
                <a:ea typeface="+mn-ea"/>
                <a:cs typeface="+mn-cs"/>
              </a:rPr>
              <a:t>zussen</a:t>
            </a:r>
            <a:r>
              <a:rPr lang="en-US" sz="2400" b="1" dirty="0">
                <a:ea typeface="+mn-ea"/>
                <a:cs typeface="+mn-cs"/>
              </a:rPr>
              <a:t> </a:t>
            </a:r>
            <a:r>
              <a:rPr lang="en-US" sz="2400" dirty="0">
                <a:ea typeface="+mn-ea"/>
                <a:cs typeface="+mn-cs"/>
              </a:rPr>
              <a:t>OR 0.5 (0.4–0.8)</a:t>
            </a:r>
          </a:p>
          <a:p>
            <a:endParaRPr lang="en-US" sz="2400" dirty="0"/>
          </a:p>
          <a:p>
            <a:endParaRPr lang="en-US" sz="2400" b="1" dirty="0"/>
          </a:p>
          <a:p>
            <a:pPr>
              <a:spcBef>
                <a:spcPts val="0"/>
              </a:spcBef>
            </a:pPr>
            <a:endParaRPr lang="en-US" sz="2400" b="1" dirty="0"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r>
              <a:rPr lang="en-US" sz="2400" b="1" dirty="0" err="1">
                <a:ea typeface="+mn-ea"/>
                <a:cs typeface="+mn-cs"/>
              </a:rPr>
              <a:t>Mannelijke</a:t>
            </a:r>
            <a:r>
              <a:rPr lang="en-US" sz="2400" b="1" dirty="0">
                <a:ea typeface="+mn-ea"/>
                <a:cs typeface="+mn-cs"/>
              </a:rPr>
              <a:t> survivors </a:t>
            </a:r>
            <a:r>
              <a:rPr lang="en-US" sz="2400" dirty="0" err="1">
                <a:ea typeface="+mn-ea"/>
                <a:cs typeface="+mn-cs"/>
              </a:rPr>
              <a:t>hebben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nl-NL" sz="2400" dirty="0">
                <a:ea typeface="+mn-ea"/>
                <a:cs typeface="+mn-cs"/>
              </a:rPr>
              <a:t>een </a:t>
            </a:r>
          </a:p>
          <a:p>
            <a:pPr>
              <a:spcBef>
                <a:spcPts val="0"/>
              </a:spcBef>
            </a:pPr>
            <a:r>
              <a:rPr lang="nl-NL" sz="2400" b="1" dirty="0">
                <a:ea typeface="+mn-ea"/>
                <a:cs typeface="+mn-cs"/>
              </a:rPr>
              <a:t>hogere kans</a:t>
            </a:r>
            <a:r>
              <a:rPr lang="nl-NL" sz="2400" dirty="0">
                <a:ea typeface="+mn-ea"/>
                <a:cs typeface="+mn-cs"/>
              </a:rPr>
              <a:t> op een onvervulde kinderwens </a:t>
            </a:r>
          </a:p>
          <a:p>
            <a:pPr>
              <a:spcBef>
                <a:spcPts val="0"/>
              </a:spcBef>
            </a:pPr>
            <a:r>
              <a:rPr lang="nl-NL" sz="2400" dirty="0">
                <a:ea typeface="+mn-ea"/>
                <a:cs typeface="+mn-cs"/>
              </a:rPr>
              <a:t>dan broers OR 5,14 (2,5-10,6)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33C01F-25C2-A991-915F-39CDB625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 Vruchtbaarheid </a:t>
            </a:r>
            <a:r>
              <a:rPr lang="en-NL"/>
              <a:t>: DCCSS LATER</a:t>
            </a:r>
            <a:r>
              <a:rPr lang="nl-NL" dirty="0"/>
              <a:t> 1 vragenlijst data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A4B4D-0228-B5FF-E397-01A656EC29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/>
              <a:t>van Dijk 2020</a:t>
            </a:r>
            <a:r>
              <a:rPr lang="nl-NL" dirty="0"/>
              <a:t> Journal of </a:t>
            </a:r>
            <a:r>
              <a:rPr lang="nl-NL" dirty="0" err="1"/>
              <a:t>cancer</a:t>
            </a:r>
            <a:r>
              <a:rPr lang="nl-NL" dirty="0"/>
              <a:t> research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clinical</a:t>
            </a:r>
            <a:r>
              <a:rPr lang="nl-NL" dirty="0"/>
              <a:t> </a:t>
            </a:r>
            <a:r>
              <a:rPr lang="nl-NL" dirty="0" err="1"/>
              <a:t>oncology</a:t>
            </a:r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10685-6ACB-F28D-FDCB-151C56D85AE6}"/>
              </a:ext>
            </a:extLst>
          </p:cNvPr>
          <p:cNvSpPr txBox="1"/>
          <p:nvPr/>
        </p:nvSpPr>
        <p:spPr>
          <a:xfrm>
            <a:off x="608531" y="2670184"/>
            <a:ext cx="3879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>
                <a:solidFill>
                  <a:schemeClr val="bg1">
                    <a:lumMod val="65000"/>
                  </a:schemeClr>
                </a:solidFill>
              </a:rPr>
              <a:t>1,749 </a:t>
            </a:r>
            <a:r>
              <a:rPr lang="nl-NL" sz="2000" dirty="0">
                <a:solidFill>
                  <a:schemeClr val="bg1">
                    <a:lumMod val="65000"/>
                  </a:schemeClr>
                </a:solidFill>
              </a:rPr>
              <a:t>vrouwelijke </a:t>
            </a:r>
            <a:r>
              <a:rPr lang="en-NL" sz="2000">
                <a:solidFill>
                  <a:schemeClr val="bg1">
                    <a:lumMod val="65000"/>
                  </a:schemeClr>
                </a:solidFill>
              </a:rPr>
              <a:t>survivors </a:t>
            </a:r>
            <a:endParaRPr lang="en-NL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NL" sz="2000" dirty="0">
                <a:solidFill>
                  <a:schemeClr val="bg1">
                    <a:lumMod val="65000"/>
                  </a:schemeClr>
                </a:solidFill>
              </a:rPr>
              <a:t>DCCSS LATER VEVO study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F2152-A339-5127-9340-0694F647EA95}"/>
              </a:ext>
            </a:extLst>
          </p:cNvPr>
          <p:cNvSpPr txBox="1"/>
          <p:nvPr/>
        </p:nvSpPr>
        <p:spPr>
          <a:xfrm>
            <a:off x="569684" y="5103811"/>
            <a:ext cx="3879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bg1">
                    <a:lumMod val="65000"/>
                  </a:schemeClr>
                </a:solidFill>
              </a:rPr>
              <a:t>1317 mannelijke </a:t>
            </a:r>
            <a:r>
              <a:rPr lang="nl-NL" sz="2000" dirty="0" err="1">
                <a:solidFill>
                  <a:schemeClr val="bg1">
                    <a:lumMod val="65000"/>
                  </a:schemeClr>
                </a:solidFill>
              </a:rPr>
              <a:t>survivors</a:t>
            </a:r>
            <a:r>
              <a:rPr lang="nl-NL" sz="2000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  <a:p>
            <a:r>
              <a:rPr lang="nl-NL" sz="2000" dirty="0">
                <a:solidFill>
                  <a:schemeClr val="bg1">
                    <a:lumMod val="65000"/>
                  </a:schemeClr>
                </a:solidFill>
              </a:rPr>
              <a:t>407   broers </a:t>
            </a: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AA394E2A-1309-E66F-C08D-CDC1B2449903}"/>
              </a:ext>
            </a:extLst>
          </p:cNvPr>
          <p:cNvSpPr/>
          <p:nvPr/>
        </p:nvSpPr>
        <p:spPr>
          <a:xfrm>
            <a:off x="8043609" y="1824349"/>
            <a:ext cx="3879129" cy="3987348"/>
          </a:xfrm>
          <a:custGeom>
            <a:avLst/>
            <a:gdLst/>
            <a:ahLst/>
            <a:cxnLst/>
            <a:rect l="l" t="t" r="r" b="b"/>
            <a:pathLst>
              <a:path w="7776972" h="8229600">
                <a:moveTo>
                  <a:pt x="0" y="0"/>
                </a:moveTo>
                <a:lnTo>
                  <a:pt x="7776972" y="0"/>
                </a:lnTo>
                <a:lnTo>
                  <a:pt x="77769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8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C63924-9A84-3C5A-92C2-E0CB34B2B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</a:t>
            </a:r>
            <a:r>
              <a:rPr lang="en-NL"/>
              <a:t> </a:t>
            </a:r>
            <a:r>
              <a:rPr lang="nl-NL" dirty="0"/>
              <a:t>Vermoeidheid</a:t>
            </a:r>
            <a:r>
              <a:rPr lang="en-NL"/>
              <a:t>: </a:t>
            </a:r>
            <a:r>
              <a:rPr lang="en-NL" dirty="0"/>
              <a:t>DCCSS </a:t>
            </a:r>
            <a:r>
              <a:rPr lang="en-NL"/>
              <a:t>LATER 1</a:t>
            </a:r>
            <a:r>
              <a:rPr lang="nl-NL" dirty="0"/>
              <a:t> vragenlijst data 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E5376-A9D1-2A66-4B53-30B43807E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NL" dirty="0"/>
              <a:t>an Deuren 2021, Cancer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76E67-F0AE-9700-F914-5D1DBE5E4D2A}"/>
              </a:ext>
            </a:extLst>
          </p:cNvPr>
          <p:cNvSpPr txBox="1"/>
          <p:nvPr/>
        </p:nvSpPr>
        <p:spPr>
          <a:xfrm>
            <a:off x="6096000" y="1929805"/>
            <a:ext cx="551169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Mediane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tijd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diagnose : 22,4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jr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2,810 survivors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1,040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broers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zussen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11" name="Picture 2" descr="Waarom heten we - Radboudumc">
            <a:extLst>
              <a:ext uri="{FF2B5EF4-FFF2-40B4-BE49-F238E27FC236}">
                <a16:creationId xmlns:a16="http://schemas.microsoft.com/office/drawing/2014/main" id="{B2B3F549-06FF-6695-E674-B6AE2448C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86" y="1019934"/>
            <a:ext cx="1905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A7C426-B3AC-E80B-C778-DCA491DFBF4A}"/>
              </a:ext>
            </a:extLst>
          </p:cNvPr>
          <p:cNvSpPr txBox="1"/>
          <p:nvPr/>
        </p:nvSpPr>
        <p:spPr>
          <a:xfrm>
            <a:off x="461866" y="1651994"/>
            <a:ext cx="61115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120900" algn="l"/>
              </a:tabLst>
            </a:pPr>
            <a:r>
              <a:rPr lang="en-US" sz="2400" b="1" dirty="0" err="1">
                <a:solidFill>
                  <a:schemeClr val="tx2"/>
                </a:solidFill>
              </a:rPr>
              <a:t>Prevalentie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vermoeidheid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tabLst>
                <a:tab pos="2255838" algn="l"/>
              </a:tabLst>
            </a:pPr>
            <a:r>
              <a:rPr lang="en-US" sz="2400" dirty="0">
                <a:solidFill>
                  <a:schemeClr val="tx2"/>
                </a:solidFill>
              </a:rPr>
              <a:t>Survivors     		26.1%</a:t>
            </a:r>
          </a:p>
          <a:p>
            <a:pPr>
              <a:tabLst>
                <a:tab pos="2255838" algn="l"/>
              </a:tabLst>
            </a:pPr>
            <a:r>
              <a:rPr lang="en-US" sz="2400" dirty="0" err="1">
                <a:solidFill>
                  <a:schemeClr val="tx2"/>
                </a:solidFill>
              </a:rPr>
              <a:t>Controles</a:t>
            </a:r>
            <a:r>
              <a:rPr lang="en-US" sz="2400" dirty="0">
                <a:solidFill>
                  <a:schemeClr val="tx2"/>
                </a:solidFill>
              </a:rPr>
              <a:t>        	14.1% </a:t>
            </a:r>
          </a:p>
          <a:p>
            <a:pPr>
              <a:tabLst>
                <a:tab pos="2255838" algn="l"/>
              </a:tabLst>
            </a:pPr>
            <a:endParaRPr lang="en-US" sz="2400" dirty="0">
              <a:solidFill>
                <a:schemeClr val="tx2"/>
              </a:solidFill>
            </a:endParaRPr>
          </a:p>
          <a:p>
            <a:pPr>
              <a:tabLst>
                <a:tab pos="2255838" algn="l"/>
              </a:tabLst>
            </a:pPr>
            <a:endParaRPr lang="en-US" sz="2400" b="1" dirty="0">
              <a:solidFill>
                <a:schemeClr val="tx2"/>
              </a:solidFill>
            </a:endParaRPr>
          </a:p>
          <a:p>
            <a:pPr>
              <a:tabLst>
                <a:tab pos="2255838" algn="l"/>
              </a:tabLst>
            </a:pPr>
            <a:endParaRPr lang="en-US" sz="2400" b="1" dirty="0">
              <a:solidFill>
                <a:schemeClr val="tx2"/>
              </a:solidFill>
            </a:endParaRPr>
          </a:p>
          <a:p>
            <a:pPr>
              <a:tabLst>
                <a:tab pos="2255838" algn="l"/>
              </a:tabLst>
            </a:pPr>
            <a:r>
              <a:rPr lang="en-US" sz="2400" b="1" dirty="0">
                <a:solidFill>
                  <a:schemeClr val="tx2"/>
                </a:solidFill>
              </a:rPr>
              <a:t>Risico </a:t>
            </a:r>
            <a:r>
              <a:rPr lang="en-US" sz="2400" b="1" dirty="0" err="1">
                <a:solidFill>
                  <a:schemeClr val="tx2"/>
                </a:solidFill>
              </a:rPr>
              <a:t>factoren</a:t>
            </a:r>
            <a:r>
              <a:rPr lang="en-US" sz="2400" b="1" dirty="0">
                <a:solidFill>
                  <a:schemeClr val="tx2"/>
                </a:solidFill>
              </a:rPr>
              <a:t>: </a:t>
            </a:r>
          </a:p>
          <a:p>
            <a:pPr>
              <a:tabLst>
                <a:tab pos="2255838" algn="l"/>
              </a:tabLst>
            </a:pPr>
            <a:r>
              <a:rPr lang="en-US" sz="2400" dirty="0" err="1">
                <a:solidFill>
                  <a:schemeClr val="tx2"/>
                </a:solidFill>
              </a:rPr>
              <a:t>Vrouwelijk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geslacht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Gezondheidsproblemen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tabLst>
                <a:tab pos="2255838" algn="l"/>
              </a:tabLst>
            </a:pPr>
            <a:r>
              <a:rPr lang="en-US" sz="2400" dirty="0">
                <a:solidFill>
                  <a:schemeClr val="tx2"/>
                </a:solidFill>
              </a:rPr>
              <a:t>Geen </a:t>
            </a:r>
            <a:r>
              <a:rPr lang="en-US" sz="2400" dirty="0" err="1">
                <a:solidFill>
                  <a:schemeClr val="tx2"/>
                </a:solidFill>
              </a:rPr>
              <a:t>werk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07767844-181E-9946-BE6B-8F9E76F32FC9}"/>
              </a:ext>
            </a:extLst>
          </p:cNvPr>
          <p:cNvSpPr/>
          <p:nvPr/>
        </p:nvSpPr>
        <p:spPr>
          <a:xfrm>
            <a:off x="8328608" y="2864934"/>
            <a:ext cx="2633472" cy="4114800"/>
          </a:xfrm>
          <a:custGeom>
            <a:avLst/>
            <a:gdLst/>
            <a:ahLst/>
            <a:cxnLst/>
            <a:rect l="l" t="t" r="r" b="b"/>
            <a:pathLst>
              <a:path w="2633472" h="4114800">
                <a:moveTo>
                  <a:pt x="0" y="0"/>
                </a:moveTo>
                <a:lnTo>
                  <a:pt x="2633472" y="0"/>
                </a:lnTo>
                <a:lnTo>
                  <a:pt x="2633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F458B2F6-366D-6C29-6FC2-93446E74CD9B}"/>
              </a:ext>
            </a:extLst>
          </p:cNvPr>
          <p:cNvSpPr/>
          <p:nvPr/>
        </p:nvSpPr>
        <p:spPr>
          <a:xfrm>
            <a:off x="6024219" y="27432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7" y="0"/>
                </a:lnTo>
                <a:lnTo>
                  <a:pt x="33175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37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33955-52F0-5566-285D-781FD0F1F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B8624"/>
                </a:solidFill>
              </a:rPr>
              <a:t>5. Psychosociaal </a:t>
            </a:r>
            <a:br>
              <a:rPr lang="nl-NL" dirty="0">
                <a:solidFill>
                  <a:srgbClr val="FB8624"/>
                </a:solidFill>
              </a:rPr>
            </a:br>
            <a:r>
              <a:rPr lang="en-NL">
                <a:solidFill>
                  <a:srgbClr val="FB8624"/>
                </a:solidFill>
              </a:rPr>
              <a:t>H</a:t>
            </a:r>
            <a:r>
              <a:rPr lang="en-NL" sz="3200">
                <a:solidFill>
                  <a:srgbClr val="FB8624"/>
                </a:solidFill>
              </a:rPr>
              <a:t>ealth </a:t>
            </a:r>
            <a:r>
              <a:rPr lang="en-NL" sz="3200" dirty="0">
                <a:solidFill>
                  <a:srgbClr val="FB8624"/>
                </a:solidFill>
              </a:rPr>
              <a:t>related quality of life (</a:t>
            </a:r>
            <a:r>
              <a:rPr lang="en-US" sz="3200" dirty="0">
                <a:solidFill>
                  <a:srgbClr val="FB8624"/>
                </a:solidFill>
              </a:rPr>
              <a:t>HRQOL)</a:t>
            </a:r>
            <a:r>
              <a:rPr lang="en-NL" dirty="0">
                <a:solidFill>
                  <a:srgbClr val="FB8624"/>
                </a:solidFill>
              </a:rPr>
              <a:t> </a:t>
            </a:r>
            <a:r>
              <a:rPr lang="en-NL" dirty="0"/>
              <a:t>DCCSS LATER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635D1-E8FF-23F6-5AC5-5D56788BAB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 dirty="0"/>
              <a:t>Marloes van Gorp 2022 Cancer, Loes van E</a:t>
            </a:r>
            <a:r>
              <a:rPr lang="en-US" dirty="0"/>
              <a:t>r</a:t>
            </a:r>
            <a:r>
              <a:rPr lang="en-NL"/>
              <a:t>p </a:t>
            </a:r>
            <a:r>
              <a:rPr lang="nl-NL" dirty="0" err="1"/>
              <a:t>Eur</a:t>
            </a:r>
            <a:r>
              <a:rPr lang="nl-NL" dirty="0"/>
              <a:t> J of Cancer </a:t>
            </a:r>
            <a:r>
              <a:rPr lang="en-NL"/>
              <a:t>2021 </a:t>
            </a:r>
            <a:endParaRPr lang="en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1E9E8-F324-A043-91E0-30103BF3A8B3}"/>
              </a:ext>
            </a:extLst>
          </p:cNvPr>
          <p:cNvSpPr txBox="1"/>
          <p:nvPr/>
        </p:nvSpPr>
        <p:spPr>
          <a:xfrm>
            <a:off x="592353" y="1419052"/>
            <a:ext cx="3291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chemeClr val="bg1">
                    <a:lumMod val="65000"/>
                  </a:schemeClr>
                </a:solidFill>
              </a:rPr>
              <a:t>1,766 survivors</a:t>
            </a:r>
          </a:p>
          <a:p>
            <a:r>
              <a:rPr lang="en-NL" sz="2000" dirty="0">
                <a:solidFill>
                  <a:schemeClr val="bg1">
                    <a:lumMod val="65000"/>
                  </a:schemeClr>
                </a:solidFill>
              </a:rPr>
              <a:t>mean age 35.9 yrs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9272C1-69B2-30E7-790B-51ECB2FE4C8C}"/>
              </a:ext>
            </a:extLst>
          </p:cNvPr>
          <p:cNvSpPr txBox="1"/>
          <p:nvPr/>
        </p:nvSpPr>
        <p:spPr>
          <a:xfrm>
            <a:off x="592352" y="2403177"/>
            <a:ext cx="11444137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effectLst/>
              </a:rPr>
              <a:t>Conclusion</a:t>
            </a:r>
          </a:p>
          <a:p>
            <a:r>
              <a:rPr lang="en-US" sz="2400" dirty="0">
                <a:solidFill>
                  <a:schemeClr val="tx2"/>
                </a:solidFill>
                <a:effectLst/>
              </a:rPr>
              <a:t>Survivors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hebben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een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</a:rPr>
              <a:t>slechtere</a:t>
            </a:r>
            <a:r>
              <a:rPr lang="en-US" sz="2400" b="1" dirty="0">
                <a:solidFill>
                  <a:schemeClr val="tx2"/>
                </a:solidFill>
                <a:effectLst/>
              </a:rPr>
              <a:t> HRQOL </a:t>
            </a:r>
            <a:r>
              <a:rPr lang="en-US" sz="2400" dirty="0">
                <a:solidFill>
                  <a:schemeClr val="tx2"/>
                </a:solidFill>
                <a:effectLst/>
              </a:rPr>
              <a:t>dan de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algemene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populatie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</a:p>
          <a:p>
            <a:r>
              <a:rPr lang="en-US" sz="2400" dirty="0">
                <a:solidFill>
                  <a:schemeClr val="tx2"/>
                </a:solidFill>
              </a:rPr>
              <a:t>BV </a:t>
            </a:r>
            <a:r>
              <a:rPr lang="en-US" sz="2400" dirty="0" err="1">
                <a:solidFill>
                  <a:schemeClr val="tx2"/>
                </a:solidFill>
              </a:rPr>
              <a:t>v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erminderde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cognitieve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functie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en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vitaliteit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  <a:effectLst/>
            </a:endParaRPr>
          </a:p>
          <a:p>
            <a:r>
              <a:rPr lang="en-US" sz="2400" b="1" dirty="0" err="1">
                <a:solidFill>
                  <a:schemeClr val="tx2"/>
                </a:solidFill>
                <a:effectLst/>
              </a:rPr>
              <a:t>Vooral</a:t>
            </a:r>
            <a:r>
              <a:rPr lang="en-US" sz="24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</a:rPr>
              <a:t>bij</a:t>
            </a:r>
            <a:r>
              <a:rPr lang="en-US" sz="2400" b="1" dirty="0">
                <a:solidFill>
                  <a:schemeClr val="tx2"/>
                </a:solidFill>
                <a:effectLst/>
              </a:rPr>
              <a:t> </a:t>
            </a:r>
          </a:p>
          <a:p>
            <a:r>
              <a:rPr lang="nl-NL" sz="2400" dirty="0" err="1">
                <a:solidFill>
                  <a:schemeClr val="tx2"/>
                </a:solidFill>
              </a:rPr>
              <a:t>Survivors</a:t>
            </a:r>
            <a:r>
              <a:rPr lang="nl-NL" sz="2400" dirty="0">
                <a:solidFill>
                  <a:schemeClr val="tx2"/>
                </a:solidFill>
              </a:rPr>
              <a:t> centraal zenuwstelsel tumoren</a:t>
            </a:r>
            <a:r>
              <a:rPr lang="en-NL" sz="2400">
                <a:solidFill>
                  <a:schemeClr val="tx2"/>
                </a:solidFill>
              </a:rPr>
              <a:t> </a:t>
            </a:r>
            <a:r>
              <a:rPr lang="nl-NL" sz="2400" dirty="0">
                <a:solidFill>
                  <a:schemeClr val="tx2"/>
                </a:solidFill>
              </a:rPr>
              <a:t>of </a:t>
            </a:r>
            <a:r>
              <a:rPr lang="en-NL" sz="2400">
                <a:solidFill>
                  <a:schemeClr val="tx2"/>
                </a:solidFill>
              </a:rPr>
              <a:t>bo</a:t>
            </a:r>
            <a:r>
              <a:rPr lang="nl-NL" sz="2400" dirty="0">
                <a:solidFill>
                  <a:schemeClr val="tx2"/>
                </a:solidFill>
              </a:rPr>
              <a:t>t</a:t>
            </a:r>
            <a:r>
              <a:rPr lang="en-NL" sz="2400">
                <a:solidFill>
                  <a:schemeClr val="tx2"/>
                </a:solidFill>
              </a:rPr>
              <a:t>tumor</a:t>
            </a:r>
            <a:r>
              <a:rPr lang="nl-NL" sz="2400" dirty="0">
                <a:solidFill>
                  <a:schemeClr val="tx2"/>
                </a:solidFill>
              </a:rPr>
              <a:t>en </a:t>
            </a:r>
          </a:p>
          <a:p>
            <a:r>
              <a:rPr lang="nl-NL" sz="2400" dirty="0" err="1">
                <a:solidFill>
                  <a:schemeClr val="tx2"/>
                </a:solidFill>
              </a:rPr>
              <a:t>Survivors</a:t>
            </a:r>
            <a:r>
              <a:rPr lang="nl-NL" sz="2400" dirty="0">
                <a:solidFill>
                  <a:schemeClr val="tx2"/>
                </a:solidFill>
              </a:rPr>
              <a:t> na behandeling met r</a:t>
            </a:r>
            <a:r>
              <a:rPr lang="en-NL" sz="2400">
                <a:solidFill>
                  <a:schemeClr val="tx2"/>
                </a:solidFill>
              </a:rPr>
              <a:t>adiotherapy</a:t>
            </a:r>
            <a:endParaRPr lang="nl-NL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98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326546-0E76-A777-8EC3-33B0AA3A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6" y="1097631"/>
            <a:ext cx="4635070" cy="5135812"/>
          </a:xfrm>
          <a:prstGeom prst="rect">
            <a:avLst/>
          </a:prstGeom>
          <a:noFill/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C08A59F5-D90C-11D0-653B-65EF0ED2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</p:spPr>
        <p:txBody>
          <a:bodyPr/>
          <a:lstStyle/>
          <a:p>
            <a:r>
              <a:rPr lang="en-US" dirty="0" err="1"/>
              <a:t>Deze</a:t>
            </a:r>
            <a:r>
              <a:rPr lang="en-US" dirty="0"/>
              <a:t> presentative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918B81-4B24-02C8-D32E-933E50CB5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13" y="6487200"/>
            <a:ext cx="8240400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B81777-1814-9125-8A4A-0DAA6B761D4A}"/>
              </a:ext>
            </a:extLst>
          </p:cNvPr>
          <p:cNvSpPr/>
          <p:nvPr/>
        </p:nvSpPr>
        <p:spPr>
          <a:xfrm>
            <a:off x="4963886" y="1097631"/>
            <a:ext cx="6899298" cy="5135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 err="1"/>
              <a:t>Inleiding</a:t>
            </a:r>
            <a:endParaRPr lang="en-US" sz="2800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LATER </a:t>
            </a:r>
            <a:r>
              <a:rPr lang="en-US" sz="2800" dirty="0" err="1"/>
              <a:t>onderzoek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late </a:t>
            </a:r>
            <a:r>
              <a:rPr lang="en-US" sz="2800" dirty="0" err="1"/>
              <a:t>effecten</a:t>
            </a:r>
            <a:endParaRPr lang="en-US" sz="2800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LATER </a:t>
            </a:r>
            <a:r>
              <a:rPr lang="en-US" sz="2800" dirty="0" err="1"/>
              <a:t>zorg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richtlijnen</a:t>
            </a:r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46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887DF-2551-47A1-1CE0-B27A5FB04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08ADE-1D0C-FDBE-A455-E3BEE5A658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flipH="1">
            <a:off x="447870" y="6487200"/>
            <a:ext cx="3265714" cy="370800"/>
          </a:xfrm>
        </p:spPr>
        <p:txBody>
          <a:bodyPr/>
          <a:lstStyle/>
          <a:p>
            <a:r>
              <a:rPr lang="en-US" dirty="0" err="1"/>
              <a:t>Wams</a:t>
            </a:r>
            <a:r>
              <a:rPr lang="en-US" dirty="0"/>
              <a:t> to be </a:t>
            </a:r>
            <a:r>
              <a:rPr lang="en-US" dirty="0" err="1"/>
              <a:t>publiced</a:t>
            </a:r>
            <a:r>
              <a:rPr lang="en-US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7D6417-8829-EA94-6201-D3D37FF06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98" y="136378"/>
            <a:ext cx="8825204" cy="6150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3D314D-EB81-76EE-3D9A-DD5378895C1B}"/>
              </a:ext>
            </a:extLst>
          </p:cNvPr>
          <p:cNvSpPr txBox="1"/>
          <p:nvPr/>
        </p:nvSpPr>
        <p:spPr>
          <a:xfrm>
            <a:off x="3051110" y="3267660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2025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0DBFD-A1B2-88D9-EC8B-AD2EA2938676}"/>
              </a:ext>
            </a:extLst>
          </p:cNvPr>
          <p:cNvSpPr txBox="1"/>
          <p:nvPr/>
        </p:nvSpPr>
        <p:spPr>
          <a:xfrm>
            <a:off x="3051110" y="3267660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2025 </a:t>
            </a:r>
          </a:p>
        </p:txBody>
      </p:sp>
    </p:spTree>
    <p:extLst>
      <p:ext uri="{BB962C8B-B14F-4D97-AF65-F5344CB8AC3E}">
        <p14:creationId xmlns:p14="http://schemas.microsoft.com/office/powerpoint/2010/main" val="2371471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CDAAD2-DA32-3D1A-42B6-6BA08A32C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16" y="1855184"/>
            <a:ext cx="11464600" cy="5310000"/>
          </a:xfrm>
        </p:spPr>
        <p:txBody>
          <a:bodyPr/>
          <a:lstStyle/>
          <a:p>
            <a:r>
              <a:rPr lang="en-US" sz="2400" dirty="0" err="1"/>
              <a:t>Vergeleken</a:t>
            </a:r>
            <a:r>
              <a:rPr lang="en-US" sz="2400" dirty="0"/>
              <a:t> met de </a:t>
            </a:r>
            <a:r>
              <a:rPr lang="en-US" sz="2400" dirty="0" err="1"/>
              <a:t>algemene</a:t>
            </a:r>
            <a:r>
              <a:rPr lang="en-US" sz="2400" dirty="0"/>
              <a:t> </a:t>
            </a:r>
            <a:r>
              <a:rPr lang="en-US" sz="2400" dirty="0" err="1"/>
              <a:t>populatie</a:t>
            </a:r>
            <a:r>
              <a:rPr lang="en-US" sz="2400" dirty="0"/>
              <a:t> </a:t>
            </a:r>
            <a:r>
              <a:rPr lang="en-US" sz="2400" dirty="0" err="1"/>
              <a:t>hebben</a:t>
            </a:r>
            <a:r>
              <a:rPr lang="en-US" sz="2400" dirty="0"/>
              <a:t> survivors </a:t>
            </a:r>
          </a:p>
          <a:p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/>
              <a:t>hoger</a:t>
            </a:r>
            <a:r>
              <a:rPr lang="en-US" sz="2400" b="1" dirty="0"/>
              <a:t> </a:t>
            </a:r>
            <a:r>
              <a:rPr lang="en-US" sz="2400" b="1" dirty="0" err="1"/>
              <a:t>risico</a:t>
            </a:r>
            <a:r>
              <a:rPr lang="en-US" sz="2400" b="1" dirty="0"/>
              <a:t> </a:t>
            </a:r>
            <a:r>
              <a:rPr lang="en-US" sz="2400" dirty="0"/>
              <a:t>op</a:t>
            </a:r>
          </a:p>
          <a:p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Werkeloosheid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Lagere</a:t>
            </a:r>
            <a:r>
              <a:rPr lang="en-US" sz="2400" dirty="0"/>
              <a:t> </a:t>
            </a:r>
            <a:r>
              <a:rPr lang="en-US" sz="2400" dirty="0" err="1"/>
              <a:t>opleiding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Langere</a:t>
            </a:r>
            <a:r>
              <a:rPr lang="en-US" sz="2400" dirty="0"/>
              <a:t> </a:t>
            </a:r>
            <a:r>
              <a:rPr lang="en-US" sz="2400" dirty="0" err="1"/>
              <a:t>opleidingsduur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744CE0-20A2-D251-3843-E2CCA8DA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Opleiding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werk</a:t>
            </a:r>
            <a:r>
              <a:rPr lang="en-US" dirty="0"/>
              <a:t>. (IGHG </a:t>
            </a:r>
            <a:r>
              <a:rPr lang="en-US" dirty="0" err="1"/>
              <a:t>richtlijn</a:t>
            </a:r>
            <a:r>
              <a:rPr lang="en-US" dirty="0"/>
              <a:t>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DBD8-524B-A72D-8177-74876A9A9C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Katie Devine Cancer 2022</a:t>
            </a: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E402522F-AFA5-5BE7-D950-D4C1664A181F}"/>
              </a:ext>
            </a:extLst>
          </p:cNvPr>
          <p:cNvSpPr/>
          <p:nvPr/>
        </p:nvSpPr>
        <p:spPr>
          <a:xfrm>
            <a:off x="7651102" y="3041780"/>
            <a:ext cx="3576246" cy="3306187"/>
          </a:xfrm>
          <a:custGeom>
            <a:avLst/>
            <a:gdLst/>
            <a:ahLst/>
            <a:cxnLst/>
            <a:rect l="l" t="t" r="r" b="b"/>
            <a:pathLst>
              <a:path w="9432206" h="8229600">
                <a:moveTo>
                  <a:pt x="0" y="0"/>
                </a:moveTo>
                <a:lnTo>
                  <a:pt x="9432206" y="0"/>
                </a:lnTo>
                <a:lnTo>
                  <a:pt x="9432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66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76AA43-1AB7-37F7-B361-E85882B58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16" y="1177200"/>
            <a:ext cx="10588000" cy="5310000"/>
          </a:xfrm>
        </p:spPr>
        <p:txBody>
          <a:bodyPr anchor="ctr">
            <a:normAutofit/>
          </a:bodyPr>
          <a:lstStyle/>
          <a:p>
            <a:r>
              <a:rPr lang="nl-NL" sz="2400" dirty="0" err="1"/>
              <a:t>Survivors</a:t>
            </a:r>
            <a:r>
              <a:rPr lang="nl-NL" sz="2400" dirty="0"/>
              <a:t> ervaren problemen op bij het afsluiten van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Levensverzekering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Overlijdensrisicoverzekering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Zorgverzekering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Begrafenisverzekering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Arbeidsongeschiktheidsverzekering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Pensioenverzekering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lvl="0"/>
            <a:r>
              <a:rPr lang="nl-NL" sz="2400" dirty="0"/>
              <a:t>SCHONE LEI REGELING NA KINDERKANKER: 5 JAAR KANKER VRIJ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FAC74F-A974-C65D-1B08-A51989E3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-1"/>
            <a:ext cx="9990870" cy="1314000"/>
          </a:xfrm>
        </p:spPr>
        <p:txBody>
          <a:bodyPr anchor="ctr">
            <a:normAutofit/>
          </a:bodyPr>
          <a:lstStyle/>
          <a:p>
            <a:r>
              <a:rPr lang="en-US" dirty="0"/>
              <a:t>DCCSS LATER: </a:t>
            </a:r>
            <a:r>
              <a:rPr lang="en-US" dirty="0" err="1"/>
              <a:t>problemen</a:t>
            </a:r>
            <a:r>
              <a:rPr lang="en-US" dirty="0"/>
              <a:t> met </a:t>
            </a:r>
            <a:r>
              <a:rPr lang="en-US" dirty="0" err="1"/>
              <a:t>verzekeringen</a:t>
            </a:r>
            <a:r>
              <a:rPr lang="en-US" dirty="0"/>
              <a:t> </a:t>
            </a:r>
          </a:p>
        </p:txBody>
      </p:sp>
      <p:pic>
        <p:nvPicPr>
          <p:cNvPr id="5122" name="Picture 2" descr="Prinses Máxima Centrum - Research">
            <a:extLst>
              <a:ext uri="{FF2B5EF4-FFF2-40B4-BE49-F238E27FC236}">
                <a16:creationId xmlns:a16="http://schemas.microsoft.com/office/drawing/2014/main" id="{DE631755-9AA4-49A4-5DB8-E1E6C91F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3909"/>
          <a:stretch>
            <a:fillRect/>
          </a:stretch>
        </p:blipFill>
        <p:spPr bwMode="auto">
          <a:xfrm>
            <a:off x="10916816" y="5565683"/>
            <a:ext cx="1292657" cy="12923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8EC8D-FEBE-19DA-7A58-957C715972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13" y="6487200"/>
            <a:ext cx="8240400" cy="370800"/>
          </a:xfrm>
        </p:spPr>
        <p:txBody>
          <a:bodyPr anchor="t">
            <a:normAutofit/>
          </a:bodyPr>
          <a:lstStyle/>
          <a:p>
            <a:r>
              <a:rPr lang="en-US" dirty="0"/>
              <a:t>Jikke </a:t>
            </a:r>
            <a:r>
              <a:rPr lang="en-US" dirty="0" err="1"/>
              <a:t>Wams</a:t>
            </a:r>
            <a:r>
              <a:rPr lang="en-US" dirty="0"/>
              <a:t> not published yet </a:t>
            </a:r>
          </a:p>
        </p:txBody>
      </p:sp>
    </p:spTree>
    <p:extLst>
      <p:ext uri="{BB962C8B-B14F-4D97-AF65-F5344CB8AC3E}">
        <p14:creationId xmlns:p14="http://schemas.microsoft.com/office/powerpoint/2010/main" val="897975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19A3D-766A-9B7D-82C9-7E13CA7D1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D3E132-21CC-CD64-A5B4-87A0D57FF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6" y="1097631"/>
            <a:ext cx="4635070" cy="5135812"/>
          </a:xfrm>
          <a:prstGeom prst="rect">
            <a:avLst/>
          </a:prstGeom>
          <a:noFill/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3C5B3910-A8C7-AF7A-0C93-F3550A3D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</p:spPr>
        <p:txBody>
          <a:bodyPr/>
          <a:lstStyle/>
          <a:p>
            <a:r>
              <a:rPr lang="en-US" dirty="0" err="1"/>
              <a:t>Deze</a:t>
            </a:r>
            <a:r>
              <a:rPr lang="en-US" dirty="0"/>
              <a:t> presentative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47E173E-8F5F-6AD0-5C18-CFA9972634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13" y="6487200"/>
            <a:ext cx="8240400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80E28D-4BFE-D370-28D9-8A05D680DBB3}"/>
              </a:ext>
            </a:extLst>
          </p:cNvPr>
          <p:cNvSpPr/>
          <p:nvPr/>
        </p:nvSpPr>
        <p:spPr>
          <a:xfrm>
            <a:off x="4963886" y="1097631"/>
            <a:ext cx="6899298" cy="5135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Inleiding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LATER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onderzoek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late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effecten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b="1" dirty="0"/>
              <a:t>LATER </a:t>
            </a:r>
            <a:r>
              <a:rPr lang="en-US" sz="2800" b="1" dirty="0" err="1"/>
              <a:t>zorg</a:t>
            </a:r>
            <a:r>
              <a:rPr lang="en-US" sz="2800" b="1" dirty="0"/>
              <a:t> </a:t>
            </a:r>
            <a:r>
              <a:rPr lang="en-US" sz="2800" b="1" dirty="0" err="1"/>
              <a:t>en</a:t>
            </a:r>
            <a:r>
              <a:rPr lang="en-US" sz="2800" b="1" dirty="0"/>
              <a:t> </a:t>
            </a:r>
            <a:r>
              <a:rPr lang="en-US" sz="2800" b="1" dirty="0" err="1"/>
              <a:t>richtlijnen</a:t>
            </a:r>
            <a:endParaRPr lang="en-US" sz="28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76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4728-F6A0-CF92-B21A-68EAC898F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E90CDC-7B94-7440-CE13-206D7D3D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doen</a:t>
            </a:r>
            <a:r>
              <a:rPr lang="en-US" dirty="0"/>
              <a:t> we met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kennis</a:t>
            </a:r>
            <a:r>
              <a:rPr lang="en-US" dirty="0"/>
              <a:t>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F5AA1-29B9-7288-0BE4-ECCD98EF6C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4BE0F35-9D37-6B82-3A77-6545E829E96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4601" y="1632452"/>
            <a:ext cx="7688424" cy="452696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BC84A30-D498-B011-6C49-12CAB7F92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964" y="1177200"/>
            <a:ext cx="5952452" cy="53100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Dit </a:t>
            </a:r>
            <a:r>
              <a:rPr lang="en-US" dirty="0" err="1"/>
              <a:t>gebruiken</a:t>
            </a:r>
            <a:r>
              <a:rPr lang="en-US" dirty="0"/>
              <a:t> we </a:t>
            </a:r>
            <a:r>
              <a:rPr lang="en-US" dirty="0" err="1"/>
              <a:t>voor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dirty="0"/>
              <a:t>Zorg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met </a:t>
            </a:r>
            <a:r>
              <a:rPr lang="en-US" dirty="0" err="1"/>
              <a:t>kanker</a:t>
            </a:r>
            <a:r>
              <a:rPr lang="en-US" dirty="0"/>
              <a:t> </a:t>
            </a:r>
          </a:p>
          <a:p>
            <a:r>
              <a:rPr lang="en-US" dirty="0"/>
              <a:t>Zorg </a:t>
            </a:r>
            <a:r>
              <a:rPr lang="en-US" dirty="0" err="1"/>
              <a:t>voor</a:t>
            </a:r>
            <a:r>
              <a:rPr lang="en-US" dirty="0"/>
              <a:t> survivors van </a:t>
            </a:r>
            <a:r>
              <a:rPr lang="en-US" dirty="0" err="1"/>
              <a:t>kinderkanker</a:t>
            </a:r>
            <a:r>
              <a:rPr lang="en-US" dirty="0"/>
              <a:t>; LATER </a:t>
            </a:r>
            <a:r>
              <a:rPr lang="en-US" dirty="0" err="1"/>
              <a:t>zorg</a:t>
            </a:r>
            <a:endParaRPr lang="en-US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B6DEAE94-A8BD-9BA4-4D45-1867D3F79583}"/>
              </a:ext>
            </a:extLst>
          </p:cNvPr>
          <p:cNvSpPr txBox="1">
            <a:spLocks/>
          </p:cNvSpPr>
          <p:nvPr/>
        </p:nvSpPr>
        <p:spPr>
          <a:xfrm>
            <a:off x="382738" y="6384065"/>
            <a:ext cx="12363030" cy="497890"/>
          </a:xfrm>
          <a:prstGeom prst="rect">
            <a:avLst/>
          </a:prstGeom>
        </p:spPr>
        <p:txBody>
          <a:bodyPr vert="horz" lIns="91440" tIns="9720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844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688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532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lang="nl-NL"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80915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-, 3d, archer, archery, arrow, buisness, bulls, bullseye, bullseye, business, center, circle, concentric, dart, direct, eye, hit, modeled, rendered, ring, shoot, sport, target, targe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441" y="726662"/>
            <a:ext cx="3788970" cy="35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 descr="Smiling with hearts face outline outline">
            <a:extLst>
              <a:ext uri="{FF2B5EF4-FFF2-40B4-BE49-F238E27FC236}">
                <a16:creationId xmlns:a16="http://schemas.microsoft.com/office/drawing/2014/main" id="{03199024-B777-51E0-608F-0FAF6FE7A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9981" y="1451253"/>
            <a:ext cx="3077068" cy="3077068"/>
          </a:xfrm>
        </p:spPr>
      </p:pic>
      <p:pic>
        <p:nvPicPr>
          <p:cNvPr id="4" name="Picture 4" descr="sportenbewegen/fotoos/herfstvakantie05/sb_181005_boogschieten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621" y="1292322"/>
            <a:ext cx="3077069" cy="299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6378" y="448840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Behandeling</a:t>
            </a:r>
            <a:r>
              <a:rPr lang="en-US" sz="2000" dirty="0"/>
              <a:t> </a:t>
            </a:r>
            <a:r>
              <a:rPr lang="en-US" sz="2000" dirty="0" err="1"/>
              <a:t>voorheen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915745" y="4552914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Behandeling</a:t>
            </a:r>
            <a:r>
              <a:rPr lang="en-US" sz="2000" dirty="0"/>
              <a:t> nu 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65E4BDC-2197-FA70-83C4-2C9C1D43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</p:spPr>
        <p:txBody>
          <a:bodyPr>
            <a:normAutofit/>
          </a:bodyPr>
          <a:lstStyle/>
          <a:p>
            <a:r>
              <a:rPr lang="en-US" sz="3200" dirty="0" err="1"/>
              <a:t>Richtlijnen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de </a:t>
            </a:r>
            <a:r>
              <a:rPr lang="en-US" sz="3200" dirty="0" err="1"/>
              <a:t>zorg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</a:t>
            </a:r>
            <a:r>
              <a:rPr lang="en-US" sz="3200" dirty="0" err="1"/>
              <a:t>nieuwe</a:t>
            </a:r>
            <a:r>
              <a:rPr lang="en-US" sz="3200" dirty="0"/>
              <a:t> </a:t>
            </a:r>
            <a:r>
              <a:rPr lang="en-US" sz="3200" dirty="0" err="1"/>
              <a:t>kinderen</a:t>
            </a:r>
            <a:r>
              <a:rPr lang="en-US" sz="3200" dirty="0"/>
              <a:t> met </a:t>
            </a:r>
            <a:r>
              <a:rPr lang="en-US" sz="3200" dirty="0" err="1"/>
              <a:t>kanker</a:t>
            </a:r>
            <a:endParaRPr lang="en-NL" sz="3200" dirty="0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08D601CA-E0E6-4377-DD7B-DDED90D671AC}"/>
              </a:ext>
            </a:extLst>
          </p:cNvPr>
          <p:cNvSpPr txBox="1">
            <a:spLocks/>
          </p:cNvSpPr>
          <p:nvPr/>
        </p:nvSpPr>
        <p:spPr>
          <a:xfrm>
            <a:off x="382738" y="6384065"/>
            <a:ext cx="12363030" cy="497890"/>
          </a:xfrm>
          <a:prstGeom prst="rect">
            <a:avLst/>
          </a:prstGeom>
        </p:spPr>
        <p:txBody>
          <a:bodyPr vert="horz" lIns="91440" tIns="9720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844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688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532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lang="nl-NL"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02104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51F42-BE97-0EFE-F159-4924DB47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zorg</a:t>
            </a:r>
            <a:r>
              <a:rPr lang="en-US" dirty="0"/>
              <a:t> op de LATER </a:t>
            </a:r>
            <a:r>
              <a:rPr lang="en-US" dirty="0" err="1"/>
              <a:t>polikliniek</a:t>
            </a:r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3F67732-145C-4D47-55EC-05A22394C13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72816" y="1121215"/>
            <a:ext cx="8546870" cy="501832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312CE2B5-AC45-763C-ACA9-8A1530139AC0}"/>
              </a:ext>
            </a:extLst>
          </p:cNvPr>
          <p:cNvSpPr txBox="1">
            <a:spLocks/>
          </p:cNvSpPr>
          <p:nvPr/>
        </p:nvSpPr>
        <p:spPr>
          <a:xfrm>
            <a:off x="382738" y="6384065"/>
            <a:ext cx="12363030" cy="497890"/>
          </a:xfrm>
          <a:prstGeom prst="rect">
            <a:avLst/>
          </a:prstGeom>
        </p:spPr>
        <p:txBody>
          <a:bodyPr vert="horz" lIns="91440" tIns="9720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844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688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532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lang="nl-NL"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highlight>
                <a:srgbClr val="FFFF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FB8258-E676-6DA8-B59E-E41305D22F01}"/>
              </a:ext>
            </a:extLst>
          </p:cNvPr>
          <p:cNvSpPr txBox="1"/>
          <p:nvPr/>
        </p:nvSpPr>
        <p:spPr>
          <a:xfrm>
            <a:off x="6464300" y="4274000"/>
            <a:ext cx="3721100" cy="172040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LATER </a:t>
            </a:r>
            <a:r>
              <a:rPr lang="en-US" sz="2000" b="1" dirty="0" err="1">
                <a:solidFill>
                  <a:schemeClr val="bg1"/>
                </a:solidFill>
              </a:rPr>
              <a:t>richtlijn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www. </a:t>
            </a:r>
            <a:r>
              <a:rPr lang="en-US" sz="2000" b="1" dirty="0" err="1">
                <a:solidFill>
                  <a:schemeClr val="bg1"/>
                </a:solidFill>
              </a:rPr>
              <a:t>ighg.org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7B05C8-A0BE-3516-46CA-86C0E355D5E2}"/>
              </a:ext>
            </a:extLst>
          </p:cNvPr>
          <p:cNvSpPr txBox="1">
            <a:spLocks/>
          </p:cNvSpPr>
          <p:nvPr/>
        </p:nvSpPr>
        <p:spPr>
          <a:xfrm flipH="1">
            <a:off x="7632441" y="6487200"/>
            <a:ext cx="3265714" cy="370800"/>
          </a:xfrm>
          <a:prstGeom prst="rect">
            <a:avLst/>
          </a:prstGeom>
        </p:spPr>
        <p:txBody>
          <a:bodyPr vert="horz" lIns="91440" tIns="9720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844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688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53200" indent="-2844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lang="nl-NL"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1376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4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1C6CB2-B4DE-DE83-3A38-E3F3A7A34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16" y="1177200"/>
            <a:ext cx="6431213" cy="5310000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dirty="0"/>
              <a:t>Vroeg opsporen van late effecten   en behandelen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Voorlichting late effecten en   gezonde leefstijl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Coördinatie van zorg </a:t>
            </a:r>
            <a:endParaRPr lang="en-NL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14BC8D-CA99-1DBB-3DEE-057052058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-1"/>
            <a:ext cx="9990870" cy="1314000"/>
          </a:xfrm>
        </p:spPr>
        <p:txBody>
          <a:bodyPr anchor="ctr">
            <a:normAutofit/>
          </a:bodyPr>
          <a:lstStyle/>
          <a:p>
            <a:r>
              <a:rPr lang="nl-NL" dirty="0"/>
              <a:t>LATER polikliniek (2000-3000 bezoeken per jaar)</a:t>
            </a:r>
            <a:endParaRPr lang="en-NL" dirty="0"/>
          </a:p>
        </p:txBody>
      </p:sp>
      <p:pic>
        <p:nvPicPr>
          <p:cNvPr id="1026" name="Picture 2" descr="A person and person sitting in a chair&#10;&#10;AI-generated content may be incorrect.">
            <a:extLst>
              <a:ext uri="{FF2B5EF4-FFF2-40B4-BE49-F238E27FC236}">
                <a16:creationId xmlns:a16="http://schemas.microsoft.com/office/drawing/2014/main" id="{AA2A83F6-75DB-7119-D032-19C6F2785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058425"/>
            <a:ext cx="6096000" cy="40690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1" name="Text Placeholder 4">
            <a:extLst>
              <a:ext uri="{FF2B5EF4-FFF2-40B4-BE49-F238E27FC236}">
                <a16:creationId xmlns:a16="http://schemas.microsoft.com/office/drawing/2014/main" id="{C746DFBA-CD61-E93A-94A8-1E9C7805E8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13" y="6487200"/>
            <a:ext cx="8240400" cy="37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54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8255AA-24B1-779B-0410-AE1633B20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8D9E34-0BED-33E4-C405-5A884595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later.prinsesmaximacentrum.nl</a:t>
            </a:r>
            <a:r>
              <a:rPr lang="en-US" dirty="0"/>
              <a:t>/</a:t>
            </a:r>
            <a:r>
              <a:rPr lang="en-US" dirty="0" err="1"/>
              <a:t>nl</a:t>
            </a:r>
            <a:r>
              <a:rPr lang="en-US" dirty="0"/>
              <a:t>/</a:t>
            </a:r>
            <a:r>
              <a:rPr lang="en-US" dirty="0" err="1"/>
              <a:t>videotheek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3B587-341D-884C-9A5C-1D799A7F2B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84EA00-FEB0-C6A8-8092-F69B80E9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8" y="1451365"/>
            <a:ext cx="11394832" cy="5013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2BF176-A202-9E91-229B-EDA9091F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25" y="1177200"/>
            <a:ext cx="6630468" cy="1938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93812-0D05-71BB-44F5-D653CC575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9" y="3115336"/>
            <a:ext cx="6658839" cy="19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07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B48C35-B98D-AABF-1115-5ED9867C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16" y="1177200"/>
            <a:ext cx="12323494" cy="5310000"/>
          </a:xfrm>
        </p:spPr>
        <p:txBody>
          <a:bodyPr/>
          <a:lstStyle/>
          <a:p>
            <a:r>
              <a:rPr lang="en-US" sz="2400" dirty="0"/>
              <a:t>Prinses Maxima centrum </a:t>
            </a:r>
            <a:r>
              <a:rPr lang="en-US" sz="2400" dirty="0" err="1"/>
              <a:t>behandelt</a:t>
            </a:r>
            <a:r>
              <a:rPr lang="en-US" sz="2400" dirty="0"/>
              <a:t> alle </a:t>
            </a:r>
            <a:r>
              <a:rPr lang="en-US" sz="2400" dirty="0" err="1"/>
              <a:t>kinderen</a:t>
            </a:r>
            <a:r>
              <a:rPr lang="en-US" sz="2400" dirty="0"/>
              <a:t> met </a:t>
            </a:r>
            <a:r>
              <a:rPr lang="en-US" sz="2400" dirty="0" err="1"/>
              <a:t>kanker</a:t>
            </a:r>
            <a:r>
              <a:rPr lang="en-US" sz="2400" dirty="0"/>
              <a:t> in Nederland</a:t>
            </a:r>
          </a:p>
          <a:p>
            <a:r>
              <a:rPr lang="en-US" sz="2400" dirty="0" err="1"/>
              <a:t>Unieke</a:t>
            </a:r>
            <a:r>
              <a:rPr lang="en-US" sz="2400" dirty="0"/>
              <a:t> </a:t>
            </a:r>
            <a:r>
              <a:rPr lang="en-US" sz="2400" dirty="0" err="1"/>
              <a:t>situatie</a:t>
            </a:r>
            <a:r>
              <a:rPr lang="en-US" sz="2400" dirty="0"/>
              <a:t>: survivors </a:t>
            </a:r>
            <a:r>
              <a:rPr lang="en-US" sz="2400" dirty="0" err="1"/>
              <a:t>worden</a:t>
            </a:r>
            <a:r>
              <a:rPr lang="en-US" sz="2400" dirty="0"/>
              <a:t> van jong to oud </a:t>
            </a:r>
            <a:r>
              <a:rPr lang="en-US" sz="2400" dirty="0" err="1"/>
              <a:t>gezien</a:t>
            </a:r>
            <a:r>
              <a:rPr lang="en-US" sz="2400" dirty="0"/>
              <a:t> op de LATER </a:t>
            </a:r>
            <a:r>
              <a:rPr lang="en-US" sz="2400" dirty="0" err="1"/>
              <a:t>polikliniek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Survivors </a:t>
            </a:r>
            <a:r>
              <a:rPr lang="en-US" sz="2400" dirty="0" err="1"/>
              <a:t>hebben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hoger</a:t>
            </a:r>
            <a:r>
              <a:rPr lang="en-US" sz="2400" dirty="0"/>
              <a:t> </a:t>
            </a:r>
            <a:r>
              <a:rPr lang="en-US" sz="2400" dirty="0" err="1"/>
              <a:t>risico</a:t>
            </a:r>
            <a:r>
              <a:rPr lang="en-US" sz="2400" dirty="0"/>
              <a:t> op </a:t>
            </a:r>
            <a:r>
              <a:rPr lang="en-US" sz="2400" dirty="0" err="1"/>
              <a:t>latere</a:t>
            </a:r>
            <a:r>
              <a:rPr lang="en-US" sz="2400" dirty="0"/>
              <a:t> </a:t>
            </a:r>
            <a:r>
              <a:rPr lang="en-US" sz="2400" dirty="0" err="1"/>
              <a:t>gezondheidsproblemen</a:t>
            </a:r>
            <a:r>
              <a:rPr lang="en-US" sz="2400" dirty="0"/>
              <a:t> ten </a:t>
            </a:r>
            <a:r>
              <a:rPr lang="en-US" sz="2400" dirty="0" err="1"/>
              <a:t>gevolge</a:t>
            </a:r>
            <a:r>
              <a:rPr lang="en-US" sz="2400" dirty="0"/>
              <a:t> van </a:t>
            </a:r>
            <a:r>
              <a:rPr lang="en-US" sz="2400" dirty="0" err="1"/>
              <a:t>eerdere</a:t>
            </a:r>
            <a:r>
              <a:rPr lang="en-US" sz="2400" dirty="0"/>
              <a:t> </a:t>
            </a:r>
            <a:r>
              <a:rPr lang="en-US" sz="2400" dirty="0" err="1"/>
              <a:t>behandeling</a:t>
            </a:r>
            <a:endParaRPr lang="en-US" sz="2400" dirty="0"/>
          </a:p>
          <a:p>
            <a:r>
              <a:rPr lang="en-US" sz="2400" dirty="0"/>
              <a:t>Maar </a:t>
            </a:r>
            <a:r>
              <a:rPr lang="en-US" sz="2400" dirty="0" err="1"/>
              <a:t>dit</a:t>
            </a:r>
            <a:r>
              <a:rPr lang="en-US" sz="2400" dirty="0"/>
              <a:t> </a:t>
            </a:r>
            <a:r>
              <a:rPr lang="en-US" sz="2400" dirty="0" err="1"/>
              <a:t>verschilt</a:t>
            </a:r>
            <a:r>
              <a:rPr lang="en-US" sz="2400" dirty="0"/>
              <a:t> van survivor tot survivor: </a:t>
            </a:r>
            <a:r>
              <a:rPr lang="en-US" sz="2400" dirty="0" err="1"/>
              <a:t>dus</a:t>
            </a:r>
            <a:r>
              <a:rPr lang="en-US" sz="2400" dirty="0"/>
              <a:t> </a:t>
            </a:r>
            <a:r>
              <a:rPr lang="en-US" sz="2400" dirty="0" err="1"/>
              <a:t>aandacht</a:t>
            </a:r>
            <a:r>
              <a:rPr lang="en-US" sz="2400" dirty="0"/>
              <a:t> op </a:t>
            </a:r>
            <a:r>
              <a:rPr lang="en-US" sz="2400" dirty="0" err="1"/>
              <a:t>maat</a:t>
            </a:r>
            <a:r>
              <a:rPr lang="en-US" sz="2400" dirty="0"/>
              <a:t>! </a:t>
            </a:r>
          </a:p>
          <a:p>
            <a:r>
              <a:rPr lang="en-US" sz="2400" dirty="0"/>
              <a:t>Veel </a:t>
            </a:r>
            <a:r>
              <a:rPr lang="en-US" sz="2400" dirty="0" err="1"/>
              <a:t>wordt</a:t>
            </a:r>
            <a:r>
              <a:rPr lang="en-US" sz="2400" dirty="0"/>
              <a:t> </a:t>
            </a:r>
            <a:r>
              <a:rPr lang="en-US" sz="2400" dirty="0" err="1"/>
              <a:t>gedaan</a:t>
            </a:r>
            <a:r>
              <a:rPr lang="en-US" sz="2400" dirty="0"/>
              <a:t> om late </a:t>
            </a:r>
            <a:r>
              <a:rPr lang="en-US" sz="2400" dirty="0" err="1"/>
              <a:t>effecten</a:t>
            </a:r>
            <a:r>
              <a:rPr lang="en-US" sz="2400" dirty="0"/>
              <a:t> van </a:t>
            </a:r>
            <a:r>
              <a:rPr lang="en-US" sz="2400" dirty="0" err="1"/>
              <a:t>kinderkanker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voorkomen</a:t>
            </a:r>
            <a:endParaRPr lang="en-US" sz="2400" dirty="0"/>
          </a:p>
          <a:p>
            <a:r>
              <a:rPr lang="en-US" sz="2400" dirty="0"/>
              <a:t>	minder </a:t>
            </a:r>
            <a:r>
              <a:rPr lang="en-US" sz="2400" dirty="0" err="1"/>
              <a:t>schadelijk</a:t>
            </a:r>
            <a:r>
              <a:rPr lang="en-US" sz="2400" dirty="0"/>
              <a:t> </a:t>
            </a:r>
            <a:r>
              <a:rPr lang="en-US" sz="2400" dirty="0" err="1"/>
              <a:t>therapiën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err="1"/>
              <a:t>vroeg</a:t>
            </a:r>
            <a:r>
              <a:rPr lang="en-US" sz="2400" dirty="0"/>
              <a:t> </a:t>
            </a:r>
            <a:r>
              <a:rPr lang="en-US" sz="2400" dirty="0" err="1"/>
              <a:t>opsporing</a:t>
            </a:r>
            <a:r>
              <a:rPr lang="en-US" sz="2400" dirty="0"/>
              <a:t> van </a:t>
            </a:r>
            <a:r>
              <a:rPr lang="en-US" sz="2400" dirty="0" err="1"/>
              <a:t>gezondheidsproblemen</a:t>
            </a:r>
            <a:r>
              <a:rPr lang="en-US" sz="2400" dirty="0"/>
              <a:t> op LATER poli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0D9A2A-6ECD-427A-1C2D-F2D5E943A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8DFD9-8B7C-370D-1325-2CFD89820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8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BBCAD2-6D09-684F-E354-A4E2C5F713A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7600" y="1177200"/>
            <a:ext cx="3703224" cy="5310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2400" dirty="0"/>
              <a:t>In 2024 </a:t>
            </a:r>
            <a:r>
              <a:rPr lang="en-US" sz="2400" dirty="0" err="1"/>
              <a:t>kregen</a:t>
            </a:r>
            <a:r>
              <a:rPr lang="en-US" sz="2400" dirty="0"/>
              <a:t> </a:t>
            </a:r>
          </a:p>
          <a:p>
            <a:r>
              <a:rPr lang="en-US" sz="2400" b="1" dirty="0"/>
              <a:t>551 </a:t>
            </a:r>
            <a:r>
              <a:rPr lang="en-US" sz="2400" b="1" dirty="0" err="1"/>
              <a:t>kinderen</a:t>
            </a:r>
            <a:r>
              <a:rPr lang="en-US" sz="2400" b="1" dirty="0"/>
              <a:t> </a:t>
            </a:r>
          </a:p>
          <a:p>
            <a:r>
              <a:rPr lang="en-US" sz="2400" dirty="0"/>
              <a:t>diagnose </a:t>
            </a:r>
            <a:r>
              <a:rPr lang="en-US" sz="2400" dirty="0" err="1"/>
              <a:t>kinderkanker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Leeftijd</a:t>
            </a:r>
            <a:r>
              <a:rPr lang="en-US" sz="2400" dirty="0"/>
              <a:t> 0-18 </a:t>
            </a:r>
            <a:r>
              <a:rPr lang="en-US" sz="2400" dirty="0" err="1"/>
              <a:t>jaar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1.600 </a:t>
            </a:r>
            <a:r>
              <a:rPr lang="en-US" sz="2400" b="1" dirty="0" err="1"/>
              <a:t>medewerkers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C406DD6-F307-727E-2086-367ECB04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0" y="-1"/>
            <a:ext cx="9990870" cy="1314000"/>
          </a:xfrm>
        </p:spPr>
        <p:txBody>
          <a:bodyPr anchor="ctr">
            <a:normAutofit/>
          </a:bodyPr>
          <a:lstStyle/>
          <a:p>
            <a:r>
              <a:rPr lang="en-US" dirty="0"/>
              <a:t>Prinses Máxima Centrum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kinderoncologie</a:t>
            </a:r>
            <a:r>
              <a:rPr lang="en-US" dirty="0"/>
              <a:t> (2018) </a:t>
            </a:r>
          </a:p>
        </p:txBody>
      </p:sp>
      <p:pic>
        <p:nvPicPr>
          <p:cNvPr id="14" name="Afbeelding 3">
            <a:extLst>
              <a:ext uri="{FF2B5EF4-FFF2-40B4-BE49-F238E27FC236}">
                <a16:creationId xmlns:a16="http://schemas.microsoft.com/office/drawing/2014/main" id="{D9F436FC-200D-2316-3D45-3051DF99D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7" r="42815"/>
          <a:stretch>
            <a:fillRect/>
          </a:stretch>
        </p:blipFill>
        <p:spPr>
          <a:xfrm>
            <a:off x="4030824" y="1494800"/>
            <a:ext cx="8161176" cy="4674799"/>
          </a:xfrm>
          <a:prstGeom prst="rect">
            <a:avLst/>
          </a:prstGeom>
          <a:noFill/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56785F0-7110-A6D2-2DDA-24118C0289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13" y="6487200"/>
            <a:ext cx="8240400" cy="37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30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942D5D-2264-6966-D96C-CE1A80288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57"/>
          <a:stretch>
            <a:fillRect/>
          </a:stretch>
        </p:blipFill>
        <p:spPr>
          <a:xfrm>
            <a:off x="328613" y="774699"/>
            <a:ext cx="4635070" cy="5308601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B51C622-E2FB-BA85-007B-C56538C37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13" y="6487200"/>
            <a:ext cx="8240400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90DFE-34D2-ADA3-D216-A19629952D61}"/>
              </a:ext>
            </a:extLst>
          </p:cNvPr>
          <p:cNvSpPr txBox="1"/>
          <p:nvPr/>
        </p:nvSpPr>
        <p:spPr>
          <a:xfrm>
            <a:off x="5577801" y="931848"/>
            <a:ext cx="6285586" cy="499430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>
              <a:spcBef>
                <a:spcPts val="1000"/>
              </a:spcBef>
              <a:buClr>
                <a:srgbClr val="003A70"/>
              </a:buClr>
            </a:pPr>
            <a:r>
              <a:rPr lang="en-US" sz="24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DANK </a:t>
            </a:r>
            <a:r>
              <a:rPr lang="en-US" sz="2400" b="1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aan</a:t>
            </a:r>
            <a:r>
              <a:rPr lang="en-US" sz="24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spcBef>
                <a:spcPts val="1000"/>
              </a:spcBef>
              <a:buClr>
                <a:srgbClr val="003A70"/>
              </a:buClr>
            </a:pP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Survivors van </a:t>
            </a:r>
            <a:r>
              <a:rPr lang="en-US" sz="2400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kinderkanker</a:t>
            </a:r>
            <a:endParaRPr lang="en-US" sz="2400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000"/>
              </a:spcBef>
              <a:buClr>
                <a:srgbClr val="003A70"/>
              </a:buClr>
            </a:pP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LATER study group</a:t>
            </a:r>
          </a:p>
          <a:p>
            <a:pPr>
              <a:spcBef>
                <a:spcPts val="1000"/>
              </a:spcBef>
              <a:buClr>
                <a:srgbClr val="003A70"/>
              </a:buClr>
            </a:pPr>
            <a:r>
              <a:rPr lang="en-US" sz="2400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Onderzoeksgroep</a:t>
            </a: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Kremer</a:t>
            </a:r>
          </a:p>
          <a:p>
            <a:pPr>
              <a:spcBef>
                <a:spcPts val="1000"/>
              </a:spcBef>
              <a:buClr>
                <a:srgbClr val="003A70"/>
              </a:buClr>
            </a:pP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Saskia </a:t>
            </a:r>
            <a:r>
              <a:rPr lang="en-US" sz="2400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Pluijm</a:t>
            </a: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Lieke Feijen, Jop </a:t>
            </a:r>
            <a:r>
              <a:rPr lang="en-US" sz="2400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Teepen</a:t>
            </a: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>
              <a:spcBef>
                <a:spcPts val="1000"/>
              </a:spcBef>
              <a:buClr>
                <a:srgbClr val="003A70"/>
              </a:buClr>
            </a:pP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Maria Boersma, Renée Mulder, </a:t>
            </a:r>
          </a:p>
          <a:p>
            <a:pPr>
              <a:spcBef>
                <a:spcPts val="1000"/>
              </a:spcBef>
              <a:buClr>
                <a:srgbClr val="003A70"/>
              </a:buClr>
            </a:pP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Elvira van Dalen, Jaap den Hartogh</a:t>
            </a:r>
          </a:p>
          <a:p>
            <a:pPr>
              <a:spcBef>
                <a:spcPts val="1000"/>
              </a:spcBef>
              <a:buClr>
                <a:srgbClr val="003A70"/>
              </a:buClr>
            </a:pP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Heleen van der Pal</a:t>
            </a:r>
          </a:p>
          <a:p>
            <a:pPr>
              <a:spcBef>
                <a:spcPts val="1000"/>
              </a:spcBef>
              <a:buClr>
                <a:srgbClr val="003A70"/>
              </a:buClr>
            </a:pP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PhD </a:t>
            </a:r>
            <a:r>
              <a:rPr lang="en-US" sz="2400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studenten</a:t>
            </a: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betrokken</a:t>
            </a:r>
            <a:r>
              <a:rPr lang="en-US" sz="240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clinici</a:t>
            </a:r>
            <a:endParaRPr lang="en-US" sz="2400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3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27633F-1445-9096-D8A1-A7493ECAD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01" y="1177200"/>
            <a:ext cx="8887030" cy="5310000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D4268FD-C853-36FA-B3C5-188B2587F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5" y="-1"/>
            <a:ext cx="10718629" cy="1314000"/>
          </a:xfrm>
        </p:spPr>
        <p:txBody>
          <a:bodyPr/>
          <a:lstStyle/>
          <a:p>
            <a:r>
              <a:rPr lang="en-US" dirty="0"/>
              <a:t>Diagnoses van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patiënten</a:t>
            </a:r>
            <a:r>
              <a:rPr lang="en-US" dirty="0"/>
              <a:t> met </a:t>
            </a:r>
            <a:r>
              <a:rPr lang="en-US" dirty="0" err="1"/>
              <a:t>kinderkanker</a:t>
            </a:r>
            <a:r>
              <a:rPr lang="en-US" dirty="0"/>
              <a:t> in 2024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BB5637-319A-0C89-935E-64E230F8D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13" y="6487200"/>
            <a:ext cx="8240400" cy="37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2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45A95D-F11A-5C24-45D7-CAD06CBD8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80" r="13504" b="-1"/>
          <a:stretch>
            <a:fillRect/>
          </a:stretch>
        </p:blipFill>
        <p:spPr>
          <a:xfrm>
            <a:off x="328042" y="1046840"/>
            <a:ext cx="7737498" cy="53086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C7F762-A1A2-39AA-4D9B-84CB210EA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42" y="-1"/>
            <a:ext cx="9990870" cy="1314000"/>
          </a:xfrm>
        </p:spPr>
        <p:txBody>
          <a:bodyPr anchor="ctr">
            <a:normAutofit/>
          </a:bodyPr>
          <a:lstStyle/>
          <a:p>
            <a:r>
              <a:rPr lang="en-US" dirty="0"/>
              <a:t>Missie Prinses Máxima Centrum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kinderoncologie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8F40DCB-B1C1-3B06-3AFB-03833C32A6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13" y="6487200"/>
            <a:ext cx="8240400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2B3ADE1-8944-F3FC-F276-EFD1ADF49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289" y="1046840"/>
            <a:ext cx="3754669" cy="5308600"/>
          </a:xfrm>
        </p:spPr>
        <p:txBody>
          <a:bodyPr anchor="ctr">
            <a:normAutofit/>
          </a:bodyPr>
          <a:lstStyle/>
          <a:p>
            <a:r>
              <a:rPr lang="en-US" sz="2400" dirty="0" err="1"/>
              <a:t>Ieder</a:t>
            </a:r>
            <a:r>
              <a:rPr lang="en-US" sz="2400" dirty="0"/>
              <a:t> kind met </a:t>
            </a:r>
            <a:r>
              <a:rPr lang="en-US" sz="2400" dirty="0" err="1"/>
              <a:t>kanker</a:t>
            </a:r>
            <a:r>
              <a:rPr lang="en-US" sz="2400" dirty="0"/>
              <a:t> </a:t>
            </a:r>
            <a:r>
              <a:rPr lang="en-US" sz="2400" dirty="0" err="1"/>
              <a:t>genezen</a:t>
            </a:r>
            <a:r>
              <a:rPr lang="en-US" sz="2400" dirty="0"/>
              <a:t> </a:t>
            </a:r>
          </a:p>
          <a:p>
            <a:r>
              <a:rPr lang="en-US" sz="2400" dirty="0"/>
              <a:t>MET  </a:t>
            </a:r>
          </a:p>
          <a:p>
            <a:r>
              <a:rPr lang="en-US" sz="2400" dirty="0"/>
              <a:t>de </a:t>
            </a:r>
            <a:r>
              <a:rPr lang="en-US" sz="2400" dirty="0" err="1"/>
              <a:t>beste</a:t>
            </a:r>
            <a:r>
              <a:rPr lang="en-US" sz="2400" dirty="0"/>
              <a:t> </a:t>
            </a:r>
            <a:r>
              <a:rPr lang="en-US" sz="2400" dirty="0" err="1"/>
              <a:t>kwaliteit</a:t>
            </a:r>
            <a:r>
              <a:rPr lang="en-US" sz="2400" dirty="0"/>
              <a:t> van </a:t>
            </a:r>
            <a:r>
              <a:rPr lang="en-US" sz="2400" dirty="0" err="1"/>
              <a:t>leven</a:t>
            </a: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0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12E0AC-0935-59EE-2CA1-DFCDCD9D0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95" y="1123109"/>
            <a:ext cx="11464600" cy="5310000"/>
          </a:xfrm>
          <a:solidFill>
            <a:schemeClr val="bg1"/>
          </a:solidFill>
        </p:spPr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7C542-C627-E47F-DE24-267B9E92A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 dirty="0"/>
              <a:t>Some history</a:t>
            </a:r>
          </a:p>
        </p:txBody>
      </p:sp>
      <p:pic>
        <p:nvPicPr>
          <p:cNvPr id="2050" name="Picture 2" descr="bierviltjes">
            <a:extLst>
              <a:ext uri="{FF2B5EF4-FFF2-40B4-BE49-F238E27FC236}">
                <a16:creationId xmlns:a16="http://schemas.microsoft.com/office/drawing/2014/main" id="{D54C86C9-B95A-E79F-4057-44D26667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5509"/>
            <a:ext cx="12192000" cy="472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DC315-3CC0-9E5A-B981-2BFAA88F3959}"/>
              </a:ext>
            </a:extLst>
          </p:cNvPr>
          <p:cNvSpPr txBox="1"/>
          <p:nvPr/>
        </p:nvSpPr>
        <p:spPr>
          <a:xfrm>
            <a:off x="2784984" y="111614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en-US" sz="1400" b="1" dirty="0">
                <a:solidFill>
                  <a:schemeClr val="accent1"/>
                </a:solidFill>
              </a:rPr>
              <a:t>Design </a:t>
            </a:r>
          </a:p>
          <a:p>
            <a:pPr algn="l"/>
            <a:r>
              <a:rPr lang="en-US" sz="1400" b="1" dirty="0">
                <a:solidFill>
                  <a:schemeClr val="accent1"/>
                </a:solidFill>
              </a:rPr>
              <a:t>DCCSS LATER STUDIE</a:t>
            </a:r>
            <a:endParaRPr lang="en-NL" sz="1400" b="1" dirty="0">
              <a:solidFill>
                <a:schemeClr val="accent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AD5C29-3D68-9AFD-AA3C-1398C599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55"/>
            <a:ext cx="12265178" cy="1177201"/>
          </a:xfrm>
          <a:solidFill>
            <a:schemeClr val="bg1"/>
          </a:solidFill>
        </p:spPr>
        <p:txBody>
          <a:bodyPr/>
          <a:lstStyle/>
          <a:p>
            <a:r>
              <a:rPr lang="en-NL" dirty="0"/>
              <a:t>	2005			2010			2015			2020		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4FE829-0670-7485-529F-9315A402D0F0}"/>
              </a:ext>
            </a:extLst>
          </p:cNvPr>
          <p:cNvSpPr txBox="1"/>
          <p:nvPr/>
        </p:nvSpPr>
        <p:spPr>
          <a:xfrm>
            <a:off x="7977809" y="8083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 fontScale="25000" lnSpcReduction="20000"/>
          </a:bodyPr>
          <a:lstStyle/>
          <a:p>
            <a:pPr algn="l"/>
            <a:endParaRPr lang="en-NL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0B7CB-0905-7AEF-4FC1-6B80DB35B5A6}"/>
              </a:ext>
            </a:extLst>
          </p:cNvPr>
          <p:cNvSpPr txBox="1"/>
          <p:nvPr/>
        </p:nvSpPr>
        <p:spPr>
          <a:xfrm>
            <a:off x="833056" y="67301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nl-NL" sz="1400" dirty="0"/>
              <a:t>Geen zorg </a:t>
            </a:r>
          </a:p>
          <a:p>
            <a:pPr algn="l"/>
            <a:r>
              <a:rPr lang="nl-NL" sz="1400" dirty="0"/>
              <a:t>voor </a:t>
            </a:r>
            <a:r>
              <a:rPr lang="nl-NL" sz="1400" dirty="0" err="1"/>
              <a:t>survivors</a:t>
            </a:r>
            <a:endParaRPr lang="en-NL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5842E2-23C0-C94F-EF7E-B9FCDE685E88}"/>
              </a:ext>
            </a:extLst>
          </p:cNvPr>
          <p:cNvSpPr txBox="1"/>
          <p:nvPr/>
        </p:nvSpPr>
        <p:spPr>
          <a:xfrm>
            <a:off x="3668299" y="68598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en-US" sz="1400" dirty="0"/>
              <a:t>LATER </a:t>
            </a:r>
            <a:r>
              <a:rPr lang="en-US" sz="1400" dirty="0" err="1"/>
              <a:t>richtlijn</a:t>
            </a:r>
            <a:r>
              <a:rPr lang="en-US" sz="1400" dirty="0"/>
              <a:t> </a:t>
            </a:r>
          </a:p>
          <a:p>
            <a:pPr algn="l"/>
            <a:r>
              <a:rPr lang="en-US" sz="1400" dirty="0" err="1"/>
              <a:t>opzet</a:t>
            </a:r>
            <a:r>
              <a:rPr lang="en-US" sz="1400" dirty="0"/>
              <a:t> LATER </a:t>
            </a:r>
            <a:r>
              <a:rPr lang="en-US" sz="1400" dirty="0" err="1"/>
              <a:t>poliklinieken</a:t>
            </a:r>
            <a:endParaRPr lang="en-NL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7A35F-F699-FD01-F01D-70E37EA823AF}"/>
              </a:ext>
            </a:extLst>
          </p:cNvPr>
          <p:cNvSpPr txBox="1"/>
          <p:nvPr/>
        </p:nvSpPr>
        <p:spPr>
          <a:xfrm>
            <a:off x="8629934" y="75085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en-US" sz="1400" dirty="0">
                <a:solidFill>
                  <a:srgbClr val="FB8203"/>
                </a:solidFill>
              </a:rPr>
              <a:t>START </a:t>
            </a:r>
          </a:p>
          <a:p>
            <a:pPr algn="l"/>
            <a:r>
              <a:rPr lang="en-US" sz="1400" dirty="0">
                <a:solidFill>
                  <a:srgbClr val="FB8203"/>
                </a:solidFill>
              </a:rPr>
              <a:t>PRINSES  MAXIMA CENTRUM</a:t>
            </a:r>
            <a:endParaRPr lang="en-NL" sz="1400" dirty="0">
              <a:solidFill>
                <a:srgbClr val="FB820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287AA-C13A-D54B-3FEC-391D0FBE1CDC}"/>
              </a:ext>
            </a:extLst>
          </p:cNvPr>
          <p:cNvSpPr txBox="1"/>
          <p:nvPr/>
        </p:nvSpPr>
        <p:spPr>
          <a:xfrm>
            <a:off x="5523955" y="117954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en-US" sz="1400" b="1" dirty="0">
                <a:solidFill>
                  <a:schemeClr val="accent1"/>
                </a:solidFill>
              </a:rPr>
              <a:t>DCCSS LATER 1 </a:t>
            </a:r>
            <a:endParaRPr lang="en-NL" sz="1400" b="1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E014F8-E325-695A-2C36-74501702162C}"/>
              </a:ext>
            </a:extLst>
          </p:cNvPr>
          <p:cNvSpPr txBox="1"/>
          <p:nvPr/>
        </p:nvSpPr>
        <p:spPr>
          <a:xfrm>
            <a:off x="7959413" y="116272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en-US" sz="1400" b="1" dirty="0">
                <a:solidFill>
                  <a:schemeClr val="accent1"/>
                </a:solidFill>
              </a:rPr>
              <a:t>DCCSS LATER 2 </a:t>
            </a:r>
            <a:endParaRPr lang="en-NL" sz="1400" b="1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E6EB90-C4D3-D61B-2FF0-F6580E1E039C}"/>
              </a:ext>
            </a:extLst>
          </p:cNvPr>
          <p:cNvSpPr txBox="1"/>
          <p:nvPr/>
        </p:nvSpPr>
        <p:spPr>
          <a:xfrm>
            <a:off x="10214854" y="116272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DCCSS LATER 3</a:t>
            </a:r>
            <a:endParaRPr lang="en-NL" sz="1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E5FB6-ED95-7125-7FA2-991D07E1EA60}"/>
              </a:ext>
            </a:extLst>
          </p:cNvPr>
          <p:cNvSpPr txBox="1"/>
          <p:nvPr/>
        </p:nvSpPr>
        <p:spPr>
          <a:xfrm>
            <a:off x="273082" y="111614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algn="l"/>
            <a:r>
              <a:rPr lang="en-US" sz="1400" b="1" dirty="0">
                <a:solidFill>
                  <a:schemeClr val="accent1"/>
                </a:solidFill>
              </a:rPr>
              <a:t>LATER </a:t>
            </a:r>
            <a:r>
              <a:rPr lang="en-US" sz="1400" b="1" dirty="0" err="1">
                <a:solidFill>
                  <a:schemeClr val="accent1"/>
                </a:solidFill>
              </a:rPr>
              <a:t>registratie</a:t>
            </a:r>
            <a:endParaRPr lang="en-NL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338E3-B0D6-90B1-A38C-4E28375C6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2420B-FEEC-0216-6BF2-4FFD64496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6" y="1097631"/>
            <a:ext cx="4635070" cy="5135812"/>
          </a:xfrm>
          <a:prstGeom prst="rect">
            <a:avLst/>
          </a:prstGeom>
          <a:noFill/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17EAED7F-1522-D1E0-7A1F-B919B299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6" y="-1"/>
            <a:ext cx="9990870" cy="1314000"/>
          </a:xfrm>
        </p:spPr>
        <p:txBody>
          <a:bodyPr/>
          <a:lstStyle/>
          <a:p>
            <a:r>
              <a:rPr lang="en-US" dirty="0" err="1"/>
              <a:t>Deze</a:t>
            </a:r>
            <a:r>
              <a:rPr lang="en-US" dirty="0"/>
              <a:t> presentative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98BC9FE-4C7F-F471-0EBE-D1855A888B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13" y="6487200"/>
            <a:ext cx="8240400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6E29A1-7619-BC0D-BE3C-E5259CED4CA7}"/>
              </a:ext>
            </a:extLst>
          </p:cNvPr>
          <p:cNvSpPr/>
          <p:nvPr/>
        </p:nvSpPr>
        <p:spPr>
          <a:xfrm>
            <a:off x="4963886" y="1097631"/>
            <a:ext cx="6899298" cy="5135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Inleiding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b="1" dirty="0"/>
              <a:t>LATER </a:t>
            </a:r>
            <a:r>
              <a:rPr lang="en-US" sz="2800" b="1" dirty="0" err="1"/>
              <a:t>onderzoek</a:t>
            </a:r>
            <a:r>
              <a:rPr lang="en-US" sz="2800" b="1" dirty="0"/>
              <a:t> </a:t>
            </a:r>
            <a:r>
              <a:rPr lang="en-US" sz="2800" b="1" dirty="0" err="1"/>
              <a:t>en</a:t>
            </a:r>
            <a:r>
              <a:rPr lang="en-US" sz="2800" b="1" dirty="0"/>
              <a:t> late </a:t>
            </a:r>
            <a:r>
              <a:rPr lang="en-US" sz="2800" b="1" dirty="0" err="1"/>
              <a:t>effecten</a:t>
            </a:r>
            <a:endParaRPr lang="en-US" sz="2800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LATER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zorg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richtlijnen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4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CF61-486F-BC11-7BDA-7B2FB3F2B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1">
            <a:extLst>
              <a:ext uri="{FF2B5EF4-FFF2-40B4-BE49-F238E27FC236}">
                <a16:creationId xmlns:a16="http://schemas.microsoft.com/office/drawing/2014/main" id="{C0B31499-33AD-4B71-7585-A4867FC0936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-720"/>
            <a:ext cx="12189960" cy="685836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4763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3DDCC-C55A-27A5-0570-3690A7AE0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8E5A80-F984-B491-A51E-ABDB738A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593072-197D-4EDF-1547-79665B5BD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Childhood Cancer Survivor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C1A13-F31D-1108-B411-8E555E8DD5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1" descr="A group of black and white icons&#10;&#10;AI-generated content may be incorrect.">
            <a:extLst>
              <a:ext uri="{FF2B5EF4-FFF2-40B4-BE49-F238E27FC236}">
                <a16:creationId xmlns:a16="http://schemas.microsoft.com/office/drawing/2014/main" id="{DE0120E8-264D-E009-C4C4-0CA72D6D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4" y="1814457"/>
            <a:ext cx="5586729" cy="346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D4E310-DCDD-7B8C-BCB9-F980FF7AF213}"/>
              </a:ext>
            </a:extLst>
          </p:cNvPr>
          <p:cNvSpPr/>
          <p:nvPr/>
        </p:nvSpPr>
        <p:spPr>
          <a:xfrm>
            <a:off x="899795" y="6407150"/>
            <a:ext cx="2770505" cy="21240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026" name="Picture 2" descr="A group of icons with text&#10;&#10;AI-generated content may be incorrect.">
            <a:extLst>
              <a:ext uri="{FF2B5EF4-FFF2-40B4-BE49-F238E27FC236}">
                <a16:creationId xmlns:a16="http://schemas.microsoft.com/office/drawing/2014/main" id="{DC5EF9FB-A747-528E-2905-96F659250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07" y="1736312"/>
            <a:ext cx="6999706" cy="417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29D85A-608E-9062-28F4-D20825E7FB62}"/>
              </a:ext>
            </a:extLst>
          </p:cNvPr>
          <p:cNvSpPr/>
          <p:nvPr/>
        </p:nvSpPr>
        <p:spPr>
          <a:xfrm>
            <a:off x="3670300" y="6409055"/>
            <a:ext cx="3396615" cy="21240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CCC4F76-22BB-27F3-3978-6F740F91E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736A047-A3BF-86E9-9EE9-086C9C49A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A93A8F-97C1-8B57-CDCF-538D2FFC02F0}"/>
              </a:ext>
            </a:extLst>
          </p:cNvPr>
          <p:cNvSpPr txBox="1"/>
          <p:nvPr/>
        </p:nvSpPr>
        <p:spPr>
          <a:xfrm>
            <a:off x="78064" y="1736312"/>
            <a:ext cx="5290543" cy="4250430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A4725-2682-9D73-DC7D-E7A0B8AA6145}"/>
              </a:ext>
            </a:extLst>
          </p:cNvPr>
          <p:cNvSpPr txBox="1"/>
          <p:nvPr/>
        </p:nvSpPr>
        <p:spPr>
          <a:xfrm>
            <a:off x="5548770" y="1736312"/>
            <a:ext cx="6495398" cy="4250430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948305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PMC">
      <a:dk1>
        <a:sysClr val="windowText" lastClr="000000"/>
      </a:dk1>
      <a:lt1>
        <a:sysClr val="window" lastClr="FFFFFF"/>
      </a:lt1>
      <a:dk2>
        <a:srgbClr val="003A70"/>
      </a:dk2>
      <a:lt2>
        <a:srgbClr val="E7E6E6"/>
      </a:lt2>
      <a:accent1>
        <a:srgbClr val="219CD8"/>
      </a:accent1>
      <a:accent2>
        <a:srgbClr val="F67D21"/>
      </a:accent2>
      <a:accent3>
        <a:srgbClr val="EBEBE8"/>
      </a:accent3>
      <a:accent4>
        <a:srgbClr val="5CB955"/>
      </a:accent4>
      <a:accent5>
        <a:srgbClr val="AC72A2"/>
      </a:accent5>
      <a:accent6>
        <a:srgbClr val="CFC82F"/>
      </a:accent6>
      <a:hlink>
        <a:srgbClr val="1166B1"/>
      </a:hlink>
      <a:folHlink>
        <a:srgbClr val="AC72A2"/>
      </a:folHlink>
    </a:clrScheme>
    <a:fontScheme name="PMC">
      <a:majorFont>
        <a:latin typeface="Calibri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 anchorCtr="0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insesMáximaCentrum-NL.potx" id="{0BBE7725-2438-4DAB-B89B-651A81A2583C}" vid="{44950070-4D29-4D85-BF3A-4F07BAA44C29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PrinsesMáximaCentrum-NL</Template>
  <TotalTime>7434</TotalTime>
  <Words>1021</Words>
  <Application>Microsoft Macintosh PowerPoint</Application>
  <PresentationFormat>Widescreen</PresentationFormat>
  <Paragraphs>277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Abadi MT Condensed Light</vt:lpstr>
      <vt:lpstr>Arial</vt:lpstr>
      <vt:lpstr>Calibri</vt:lpstr>
      <vt:lpstr>Calibri Light</vt:lpstr>
      <vt:lpstr>DIN Condensed</vt:lpstr>
      <vt:lpstr>Helvetica</vt:lpstr>
      <vt:lpstr>Symbol</vt:lpstr>
      <vt:lpstr>Verdana</vt:lpstr>
      <vt:lpstr>Wingdings</vt:lpstr>
      <vt:lpstr>Kantoorthema</vt:lpstr>
      <vt:lpstr>7 November 2025  VG dagen </vt:lpstr>
      <vt:lpstr>Deze presentative </vt:lpstr>
      <vt:lpstr>Prinses Máxima Centrum voor kinderoncologie (2018) </vt:lpstr>
      <vt:lpstr>Diagnoses van nieuwe patiënten met kinderkanker in 2024</vt:lpstr>
      <vt:lpstr>Missie Prinses Máxima Centrum voor kinderoncologie</vt:lpstr>
      <vt:lpstr> 2005   2010   2015   2020   </vt:lpstr>
      <vt:lpstr>Deze presentative </vt:lpstr>
      <vt:lpstr>PowerPoint Presentation</vt:lpstr>
      <vt:lpstr>Dutch Childhood Cancer Survivor Study</vt:lpstr>
      <vt:lpstr>                           DCCSS LATER studie onderwerpen</vt:lpstr>
      <vt:lpstr>1a Sterfte: DCCSS LATER 1 Medisch dossier en linkage </vt:lpstr>
      <vt:lpstr>1a Sterfte: DCCSS LATER 1 Medisch dossier en linkage </vt:lpstr>
      <vt:lpstr>1b Algemene ziekte last: DCCSS LATER 1 Vragenlijst data  </vt:lpstr>
      <vt:lpstr>2 Tweede tumoren: DCCSS LATER 1 Linkage data </vt:lpstr>
      <vt:lpstr>3 Hartfalen: DCCSS LATER 1 Vragenlijst data &amp; dossier</vt:lpstr>
      <vt:lpstr>3 Hartfalen: DCCSS LATER 1  Vragenlijst data en dossier</vt:lpstr>
      <vt:lpstr>4 Vruchtbaarheid : DCCSS LATER 1 vragenlijst data</vt:lpstr>
      <vt:lpstr>5 Vermoeidheid: DCCSS LATER 1 vragenlijst data </vt:lpstr>
      <vt:lpstr>5. Psychosociaal  Health related quality of life (HRQOL) DCCSS LATER 1</vt:lpstr>
      <vt:lpstr>PowerPoint Presentation</vt:lpstr>
      <vt:lpstr>Opleiding en werk. (IGHG richtlijn) </vt:lpstr>
      <vt:lpstr>DCCSS LATER: problemen met verzekeringen </vt:lpstr>
      <vt:lpstr>Deze presentative </vt:lpstr>
      <vt:lpstr>Wat doen we met deze nieuwe kennis? </vt:lpstr>
      <vt:lpstr>Richtlijnen voor de zorg voor nieuwe kinderen met kanker</vt:lpstr>
      <vt:lpstr>Richtlijnen voor de zorg op de LATER polikliniek</vt:lpstr>
      <vt:lpstr>LATER polikliniek (2000-3000 bezoeken per jaar)</vt:lpstr>
      <vt:lpstr>https://later.prinsesmaximacentrum.nl/nl/videotheek</vt:lpstr>
      <vt:lpstr>CONCLUSIES</vt:lpstr>
      <vt:lpstr>PowerPoint Presentation</vt:lpstr>
    </vt:vector>
  </TitlesOfParts>
  <Company>UMC Utrecht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R.J. van Kalsbeek</dc:creator>
  <cp:lastModifiedBy>Leontien Kremer</cp:lastModifiedBy>
  <cp:revision>358</cp:revision>
  <cp:lastPrinted>2025-11-06T21:29:14Z</cp:lastPrinted>
  <dcterms:created xsi:type="dcterms:W3CDTF">2021-02-16T09:55:21Z</dcterms:created>
  <dcterms:modified xsi:type="dcterms:W3CDTF">2025-11-07T07:27:46Z</dcterms:modified>
</cp:coreProperties>
</file>